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3"/>
  </p:notesMasterIdLst>
  <p:sldIdLst>
    <p:sldId id="256" r:id="rId2"/>
    <p:sldId id="300" r:id="rId3"/>
    <p:sldId id="259" r:id="rId4"/>
    <p:sldId id="304" r:id="rId5"/>
    <p:sldId id="306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57" r:id="rId14"/>
    <p:sldId id="301" r:id="rId15"/>
    <p:sldId id="302" r:id="rId16"/>
    <p:sldId id="333" r:id="rId17"/>
    <p:sldId id="271" r:id="rId18"/>
    <p:sldId id="335" r:id="rId19"/>
    <p:sldId id="336" r:id="rId20"/>
    <p:sldId id="337" r:id="rId21"/>
    <p:sldId id="298" r:id="rId22"/>
    <p:sldId id="307" r:id="rId23"/>
    <p:sldId id="338" r:id="rId24"/>
    <p:sldId id="312" r:id="rId25"/>
    <p:sldId id="314" r:id="rId26"/>
    <p:sldId id="313" r:id="rId27"/>
    <p:sldId id="316" r:id="rId28"/>
    <p:sldId id="329" r:id="rId29"/>
    <p:sldId id="330" r:id="rId30"/>
    <p:sldId id="320" r:id="rId31"/>
    <p:sldId id="319" r:id="rId32"/>
    <p:sldId id="321" r:id="rId33"/>
    <p:sldId id="331" r:id="rId34"/>
    <p:sldId id="322" r:id="rId35"/>
    <p:sldId id="324" r:id="rId36"/>
    <p:sldId id="339" r:id="rId37"/>
    <p:sldId id="323" r:id="rId38"/>
    <p:sldId id="325" r:id="rId39"/>
    <p:sldId id="334" r:id="rId40"/>
    <p:sldId id="295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el Matthew" initials="HM" lastIdx="1" clrIdx="0">
    <p:extLst>
      <p:ext uri="{19B8F6BF-5375-455C-9EA6-DF929625EA0E}">
        <p15:presenceInfo xmlns:p15="http://schemas.microsoft.com/office/powerpoint/2012/main" userId="56cdb2426ad98d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0F0F0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42F8C-06EB-4AAE-AB08-8D8041CF3B34}" v="483" dt="2021-04-11T14:54:08.401"/>
    <p1510:client id="{606B81B7-1F85-4326-B5BD-4A5197D33BCE}" v="2204" dt="2021-04-11T15:29:05.642"/>
    <p1510:client id="{63F2C319-D63D-4435-822E-DBDCB71E974C}" v="787" dt="2021-04-11T13:38:15.502"/>
    <p1510:client id="{81A6DEEA-0136-4777-BF76-00DCC582FD00}" v="2750" dt="2021-04-11T15:31:55.451"/>
    <p1510:client id="{D3262F40-1935-4939-A2D3-80A21891BD6F}" v="826" dt="2021-04-11T14:39:28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3C669-7BC3-4749-A4E3-5A537F9F18D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CCB20-2F0F-4308-8E82-AFDA0340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7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13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531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11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969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63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120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659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27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72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49F87-DB32-4E7E-B4F2-424234DD1D44}" type="datetimeFigureOut">
              <a:rPr lang="en-ID" smtClean="0"/>
              <a:t>11/04/2021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735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 advTm="3763"/>
    </mc:Choice>
    <mc:Fallback xmlns="">
      <p:transition advTm="3763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5EA7-54AE-4A4D-B2A8-26A6BAC4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9311"/>
            <a:ext cx="9144000" cy="883763"/>
          </a:xfrm>
        </p:spPr>
        <p:txBody>
          <a:bodyPr>
            <a:normAutofit/>
          </a:bodyPr>
          <a:lstStyle/>
          <a:p>
            <a:r>
              <a:rPr lang="en-US" sz="5400" u="sng">
                <a:latin typeface="Abadi" panose="020B0604020104020204" pitchFamily="34" charset="0"/>
              </a:rPr>
              <a:t>Clustering and Classification</a:t>
            </a:r>
            <a:endParaRPr lang="en-ID" sz="5400" u="sng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18634-E256-4C1C-8BB5-B1E40801D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b="1"/>
              <a:t>Group 5</a:t>
            </a:r>
          </a:p>
          <a:p>
            <a:pPr algn="just"/>
            <a:r>
              <a:rPr lang="en-US"/>
              <a:t>Ahmad Akbar </a:t>
            </a:r>
            <a:r>
              <a:rPr lang="en-US" err="1"/>
              <a:t>Habibillah</a:t>
            </a:r>
            <a:r>
              <a:rPr lang="en-US"/>
              <a:t>	(1806147804)</a:t>
            </a:r>
            <a:endParaRPr lang="en-US">
              <a:cs typeface="Calibri"/>
            </a:endParaRPr>
          </a:p>
          <a:p>
            <a:pPr algn="just"/>
            <a:r>
              <a:rPr lang="en-US"/>
              <a:t>George				(1806194883)</a:t>
            </a:r>
            <a:endParaRPr lang="en-US">
              <a:cs typeface="Calibri"/>
            </a:endParaRPr>
          </a:p>
          <a:p>
            <a:pPr algn="just"/>
            <a:r>
              <a:rPr lang="en-US"/>
              <a:t>Hansel Matthew		(1806194914)			</a:t>
            </a:r>
            <a:endParaRPr lang="en-US">
              <a:cs typeface="Calibri"/>
            </a:endParaRPr>
          </a:p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652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84B3-8F40-4EE7-889D-C4C85E02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Test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6B21-F7BF-4871-A71A-4E3011CC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67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err="1"/>
              <a:t>Selanjutnya</a:t>
            </a:r>
            <a:r>
              <a:rPr lang="en-US"/>
              <a:t> model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mengklasifikasi</a:t>
            </a:r>
            <a:r>
              <a:rPr lang="en-US"/>
              <a:t> data pada test set </a:t>
            </a:r>
            <a:r>
              <a:rPr lang="en-US" err="1"/>
              <a:t>menggunakan</a:t>
            </a:r>
            <a:r>
              <a:rPr lang="en-US"/>
              <a:t> syntax </a:t>
            </a:r>
            <a:r>
              <a:rPr lang="en-US">
                <a:solidFill>
                  <a:srgbClr val="FF0000"/>
                </a:solidFill>
              </a:rPr>
              <a:t>.predict()</a:t>
            </a:r>
            <a:r>
              <a:rPr lang="en-US"/>
              <a:t> dan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diuju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2 </a:t>
            </a:r>
            <a:r>
              <a:rPr lang="en-US" err="1"/>
              <a:t>buah</a:t>
            </a:r>
            <a:r>
              <a:rPr lang="en-US"/>
              <a:t> metric </a:t>
            </a:r>
            <a:r>
              <a:rPr lang="en-US" err="1"/>
              <a:t>yaitu</a:t>
            </a:r>
            <a:r>
              <a:rPr lang="en-US"/>
              <a:t>:</a:t>
            </a:r>
          </a:p>
          <a:p>
            <a:pPr algn="just"/>
            <a:r>
              <a:rPr lang="en-US" b="1"/>
              <a:t>Accuracy</a:t>
            </a:r>
          </a:p>
          <a:p>
            <a:pPr algn="just"/>
            <a:endParaRPr lang="en-US" b="1"/>
          </a:p>
          <a:p>
            <a:pPr algn="just"/>
            <a:endParaRPr lang="en-US" b="1"/>
          </a:p>
          <a:p>
            <a:pPr algn="just"/>
            <a:r>
              <a:rPr lang="en-US" b="1"/>
              <a:t>Confusion Matrix</a:t>
            </a:r>
          </a:p>
          <a:p>
            <a:pPr marL="0" indent="0" algn="just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CDDAA541-F1CE-4B2E-98F3-385FB8555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9" t="22001" r="5739" b="22001"/>
          <a:stretch/>
        </p:blipFill>
        <p:spPr>
          <a:xfrm>
            <a:off x="6541984" y="4194929"/>
            <a:ext cx="4298842" cy="1072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944D1-E02B-4519-8779-DB78299CD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10" y="3419643"/>
            <a:ext cx="3612612" cy="54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37CE9-E0D0-41E3-9293-C25AE7C8E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10" y="4963899"/>
            <a:ext cx="3776868" cy="1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7902-0A4D-4FA3-B39D-7EACDD58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Output and Analysis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AC08-01B2-4BCF-BF10-FF161ECE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err="1"/>
              <a:t>Menganalisa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klasifikasi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model.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plot decision tree, plot </a:t>
            </a:r>
            <a:r>
              <a:rPr lang="en-US" err="1"/>
              <a:t>grafik</a:t>
            </a:r>
            <a:r>
              <a:rPr lang="en-US"/>
              <a:t>, </a:t>
            </a:r>
            <a:r>
              <a:rPr lang="en-US" err="1"/>
              <a:t>melihat</a:t>
            </a:r>
            <a:r>
              <a:rPr lang="en-US"/>
              <a:t> value pada metric dan lain </a:t>
            </a:r>
            <a:r>
              <a:rPr lang="en-US" err="1"/>
              <a:t>lain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5F39E16-A79C-4F48-9F71-C0CA179DE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" t="10881" r="3028" b="10881"/>
          <a:stretch/>
        </p:blipFill>
        <p:spPr>
          <a:xfrm>
            <a:off x="386079" y="3596035"/>
            <a:ext cx="5124527" cy="2059632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69E35BE-7BE2-4B2C-BAA7-5AD149DBB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2" r="-145" b="16399"/>
          <a:stretch/>
        </p:blipFill>
        <p:spPr>
          <a:xfrm>
            <a:off x="5755273" y="3596036"/>
            <a:ext cx="5943145" cy="20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ABFC-67BB-4B52-8BCE-605B29B7D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9715"/>
            <a:ext cx="9144000" cy="2387600"/>
          </a:xfrm>
        </p:spPr>
        <p:txBody>
          <a:bodyPr>
            <a:normAutofit/>
          </a:bodyPr>
          <a:lstStyle/>
          <a:p>
            <a:r>
              <a:rPr lang="en-US" b="1" i="1" u="sng"/>
              <a:t>Classification</a:t>
            </a:r>
            <a:br>
              <a:rPr lang="en-US" b="1" i="1" u="sng"/>
            </a:br>
            <a:r>
              <a:rPr lang="en-US" b="1" i="1" u="sng"/>
              <a:t>Implementation</a:t>
            </a:r>
            <a:endParaRPr lang="en-ID" b="1" i="1" u="sng"/>
          </a:p>
        </p:txBody>
      </p:sp>
    </p:spTree>
    <p:extLst>
      <p:ext uri="{BB962C8B-B14F-4D97-AF65-F5344CB8AC3E}">
        <p14:creationId xmlns:p14="http://schemas.microsoft.com/office/powerpoint/2010/main" val="93415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1. Decision Tree</a:t>
            </a:r>
            <a:endParaRPr lang="en-ID" b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71DBC-0BB8-4F33-A4FC-57CEEC5797FB}"/>
              </a:ext>
            </a:extLst>
          </p:cNvPr>
          <p:cNvSpPr txBox="1"/>
          <p:nvPr/>
        </p:nvSpPr>
        <p:spPr>
          <a:xfrm>
            <a:off x="838199" y="1510708"/>
            <a:ext cx="10515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/>
              <a:t>Decision Trees (DTs) </a:t>
            </a:r>
            <a:r>
              <a:rPr lang="en-ID" sz="2400" err="1"/>
              <a:t>adalah</a:t>
            </a:r>
            <a:r>
              <a:rPr lang="en-ID" sz="2400"/>
              <a:t> </a:t>
            </a:r>
            <a:r>
              <a:rPr lang="en-ID" sz="2400" err="1"/>
              <a:t>metode</a:t>
            </a:r>
            <a:r>
              <a:rPr lang="en-ID" sz="2400"/>
              <a:t> </a:t>
            </a:r>
            <a:r>
              <a:rPr lang="en-ID" sz="2400" err="1"/>
              <a:t>klasifikasi</a:t>
            </a:r>
            <a:r>
              <a:rPr lang="en-ID" sz="2400"/>
              <a:t> yang </a:t>
            </a:r>
            <a:r>
              <a:rPr lang="en-ID" sz="2400" err="1"/>
              <a:t>bertujuan</a:t>
            </a:r>
            <a:r>
              <a:rPr lang="en-ID" sz="2400"/>
              <a:t> </a:t>
            </a:r>
            <a:r>
              <a:rPr lang="en-ID" sz="2400" err="1"/>
              <a:t>membuat</a:t>
            </a:r>
            <a:r>
              <a:rPr lang="en-ID" sz="2400"/>
              <a:t> model yang </a:t>
            </a:r>
            <a:r>
              <a:rPr lang="en-ID" sz="2400" err="1"/>
              <a:t>memprediksi</a:t>
            </a:r>
            <a:r>
              <a:rPr lang="en-ID" sz="2400"/>
              <a:t> </a:t>
            </a:r>
            <a:r>
              <a:rPr lang="en-ID" sz="2400" err="1"/>
              <a:t>nilai</a:t>
            </a:r>
            <a:r>
              <a:rPr lang="en-ID" sz="2400"/>
              <a:t> </a:t>
            </a:r>
            <a:r>
              <a:rPr lang="en-ID" sz="2400" err="1"/>
              <a:t>variabel</a:t>
            </a:r>
            <a:r>
              <a:rPr lang="en-ID" sz="2400"/>
              <a:t> target </a:t>
            </a:r>
            <a:r>
              <a:rPr lang="en-ID" sz="2400" err="1"/>
              <a:t>dengan</a:t>
            </a:r>
            <a:r>
              <a:rPr lang="en-ID" sz="2400"/>
              <a:t> </a:t>
            </a:r>
            <a:r>
              <a:rPr lang="en-ID" sz="2400" err="1"/>
              <a:t>mempelajari</a:t>
            </a:r>
            <a:r>
              <a:rPr lang="en-ID" sz="2400"/>
              <a:t> </a:t>
            </a:r>
            <a:r>
              <a:rPr lang="en-ID" sz="2400" err="1"/>
              <a:t>aturan</a:t>
            </a:r>
            <a:r>
              <a:rPr lang="en-ID" sz="2400"/>
              <a:t> </a:t>
            </a:r>
            <a:r>
              <a:rPr lang="en-ID" sz="2400" err="1"/>
              <a:t>keputusan</a:t>
            </a:r>
            <a:r>
              <a:rPr lang="en-ID" sz="2400"/>
              <a:t> </a:t>
            </a:r>
            <a:r>
              <a:rPr lang="en-ID" sz="2400" err="1"/>
              <a:t>sederhana</a:t>
            </a:r>
            <a:r>
              <a:rPr lang="en-ID" sz="2400"/>
              <a:t> yang </a:t>
            </a:r>
            <a:r>
              <a:rPr lang="en-ID" sz="2400" err="1"/>
              <a:t>disimpulkan</a:t>
            </a:r>
            <a:r>
              <a:rPr lang="en-ID" sz="2400"/>
              <a:t> </a:t>
            </a:r>
            <a:r>
              <a:rPr lang="en-ID" sz="2400" err="1"/>
              <a:t>dari</a:t>
            </a:r>
            <a:r>
              <a:rPr lang="en-ID" sz="2400"/>
              <a:t> </a:t>
            </a:r>
            <a:r>
              <a:rPr lang="en-ID" sz="2400" err="1"/>
              <a:t>fitur</a:t>
            </a:r>
            <a:r>
              <a:rPr lang="en-ID" sz="2400"/>
              <a:t> data. </a:t>
            </a:r>
            <a:r>
              <a:rPr lang="en-ID" sz="2400" err="1"/>
              <a:t>Sebuah</a:t>
            </a:r>
            <a:r>
              <a:rPr lang="en-ID" sz="2400"/>
              <a:t> </a:t>
            </a:r>
            <a:r>
              <a:rPr lang="en-ID" sz="2400" err="1"/>
              <a:t>pohon</a:t>
            </a:r>
            <a:r>
              <a:rPr lang="en-ID" sz="2400"/>
              <a:t> </a:t>
            </a:r>
            <a:r>
              <a:rPr lang="en-ID" sz="2400" err="1"/>
              <a:t>dapat</a:t>
            </a:r>
            <a:r>
              <a:rPr lang="en-ID" sz="2400"/>
              <a:t> </a:t>
            </a:r>
            <a:r>
              <a:rPr lang="en-ID" sz="2400" err="1"/>
              <a:t>dilihat</a:t>
            </a:r>
            <a:r>
              <a:rPr lang="en-ID" sz="2400"/>
              <a:t> </a:t>
            </a:r>
            <a:r>
              <a:rPr lang="en-ID" sz="2400" err="1"/>
              <a:t>sebagai</a:t>
            </a:r>
            <a:r>
              <a:rPr lang="en-ID" sz="2400"/>
              <a:t> </a:t>
            </a:r>
            <a:r>
              <a:rPr lang="en-ID" sz="2400" err="1"/>
              <a:t>pendekatan</a:t>
            </a:r>
            <a:r>
              <a:rPr lang="en-ID" sz="2400"/>
              <a:t> yang </a:t>
            </a:r>
            <a:r>
              <a:rPr lang="en-ID" sz="2400" err="1"/>
              <a:t>konstan</a:t>
            </a:r>
            <a:r>
              <a:rPr lang="en-ID" sz="2400"/>
              <a:t> </a:t>
            </a:r>
            <a:r>
              <a:rPr lang="en-ID" sz="2400" err="1"/>
              <a:t>sebagian</a:t>
            </a:r>
            <a:endParaRPr lang="en-ID" sz="24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CAAD050-830A-41C7-8A0D-FB33A2B99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" t="14860" r="3338" b="14860"/>
          <a:stretch/>
        </p:blipFill>
        <p:spPr>
          <a:xfrm>
            <a:off x="3680294" y="3803516"/>
            <a:ext cx="4831408" cy="17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1. Decision Tree</a:t>
            </a:r>
            <a:endParaRPr lang="en-ID" b="1" u="sng"/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F1C0939-8943-4975-8FDF-9B66839A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1" y="2105418"/>
            <a:ext cx="5723907" cy="4476292"/>
          </a:xfrm>
          <a:prstGeom prst="rect">
            <a:avLst/>
          </a:prstGeom>
        </p:spPr>
      </p:pic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83228CFD-0E40-4402-ABC3-39C8994C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44" y="399513"/>
            <a:ext cx="3186739" cy="2976868"/>
          </a:xfrm>
          <a:prstGeom prst="rect">
            <a:avLst/>
          </a:prstGeom>
        </p:spPr>
      </p:pic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DD858D89-9F0E-43B2-9B8E-FEE9042DA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19"/>
          <a:stretch/>
        </p:blipFill>
        <p:spPr>
          <a:xfrm>
            <a:off x="7549844" y="3536202"/>
            <a:ext cx="4544746" cy="3045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21A92-AD1D-4A68-9548-820C8BF4D13D}"/>
              </a:ext>
            </a:extLst>
          </p:cNvPr>
          <p:cNvSpPr txBox="1"/>
          <p:nvPr/>
        </p:nvSpPr>
        <p:spPr>
          <a:xfrm>
            <a:off x="838200" y="1336745"/>
            <a:ext cx="5478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err="1"/>
              <a:t>Berikut</a:t>
            </a:r>
            <a:r>
              <a:rPr lang="en-ID" sz="2000"/>
              <a:t> </a:t>
            </a:r>
            <a:r>
              <a:rPr lang="en-ID" sz="2000" err="1"/>
              <a:t>merupakan</a:t>
            </a:r>
            <a:r>
              <a:rPr lang="en-ID" sz="2000"/>
              <a:t> decision tree yang </a:t>
            </a:r>
            <a:r>
              <a:rPr lang="en-ID" sz="2000" err="1"/>
              <a:t>terbuat</a:t>
            </a:r>
            <a:r>
              <a:rPr lang="en-ID" sz="2000"/>
              <a:t> pada model: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C9FD72-7BC0-4591-ABD9-9E253F98922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573518" y="1887947"/>
            <a:ext cx="4976326" cy="57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E0571D-6ED4-4475-A790-9F62EAA798E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299381" y="5058956"/>
            <a:ext cx="4250463" cy="1181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7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1. Decision Tree</a:t>
            </a:r>
            <a:endParaRPr lang="en-ID" b="1" u="sn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0EC6-AE26-42C2-8A49-8B7105A8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0955"/>
            <a:ext cx="4165666" cy="2892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92A13-ED7E-47BD-9AD5-F570AD885C1F}"/>
              </a:ext>
            </a:extLst>
          </p:cNvPr>
          <p:cNvSpPr txBox="1"/>
          <p:nvPr/>
        </p:nvSpPr>
        <p:spPr>
          <a:xfrm>
            <a:off x="2018724" y="1841623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Confusion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A0105-7128-40E5-90F7-7D404313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16" y="2210955"/>
            <a:ext cx="6330366" cy="2892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A49AF-2954-4C42-AC13-B57386D2DFE9}"/>
              </a:ext>
            </a:extLst>
          </p:cNvPr>
          <p:cNvSpPr txBox="1"/>
          <p:nvPr/>
        </p:nvSpPr>
        <p:spPr>
          <a:xfrm>
            <a:off x="7676590" y="1882726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Model Score</a:t>
            </a:r>
          </a:p>
        </p:txBody>
      </p:sp>
    </p:spTree>
    <p:extLst>
      <p:ext uri="{BB962C8B-B14F-4D97-AF65-F5344CB8AC3E}">
        <p14:creationId xmlns:p14="http://schemas.microsoft.com/office/powerpoint/2010/main" val="49375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AC8A-41F7-47BA-815D-9F8F2F1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2. K Nearest Neighbour</a:t>
            </a:r>
            <a:endParaRPr lang="en-ID" b="1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B563E-F023-4F59-9001-B9C0972EBF4D}"/>
              </a:ext>
            </a:extLst>
          </p:cNvPr>
          <p:cNvSpPr txBox="1"/>
          <p:nvPr/>
        </p:nvSpPr>
        <p:spPr>
          <a:xfrm>
            <a:off x="838199" y="1482440"/>
            <a:ext cx="10515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err="1"/>
              <a:t>Prinsip</a:t>
            </a:r>
            <a:r>
              <a:rPr lang="en-ID" sz="2400"/>
              <a:t> di </a:t>
            </a:r>
            <a:r>
              <a:rPr lang="en-ID" sz="2400" err="1"/>
              <a:t>balik</a:t>
            </a:r>
            <a:r>
              <a:rPr lang="en-ID" sz="2400"/>
              <a:t> </a:t>
            </a:r>
            <a:r>
              <a:rPr lang="en-ID" sz="2400" err="1"/>
              <a:t>metode</a:t>
            </a:r>
            <a:r>
              <a:rPr lang="en-ID" sz="2400"/>
              <a:t> </a:t>
            </a:r>
            <a:r>
              <a:rPr lang="en-ID" sz="2400" b="1" i="1"/>
              <a:t>Nearest Neighbour </a:t>
            </a:r>
            <a:r>
              <a:rPr lang="en-ID" sz="2400" err="1"/>
              <a:t>adalah</a:t>
            </a:r>
            <a:r>
              <a:rPr lang="en-ID" sz="2400"/>
              <a:t> </a:t>
            </a:r>
            <a:r>
              <a:rPr lang="en-ID" sz="2400" err="1"/>
              <a:t>untuk</a:t>
            </a:r>
            <a:r>
              <a:rPr lang="en-ID" sz="2400"/>
              <a:t> </a:t>
            </a:r>
            <a:r>
              <a:rPr lang="en-ID" sz="2400" err="1"/>
              <a:t>menemukan</a:t>
            </a:r>
            <a:r>
              <a:rPr lang="en-ID" sz="2400"/>
              <a:t> </a:t>
            </a:r>
            <a:r>
              <a:rPr lang="en-ID" sz="2400" err="1"/>
              <a:t>jumlah</a:t>
            </a:r>
            <a:r>
              <a:rPr lang="en-ID" sz="2400"/>
              <a:t> </a:t>
            </a:r>
            <a:r>
              <a:rPr lang="en-ID" sz="2400" err="1"/>
              <a:t>sampel</a:t>
            </a:r>
            <a:r>
              <a:rPr lang="en-ID" sz="2400"/>
              <a:t> </a:t>
            </a:r>
            <a:r>
              <a:rPr lang="en-ID" sz="2400" err="1"/>
              <a:t>pelatihan</a:t>
            </a:r>
            <a:r>
              <a:rPr lang="en-ID" sz="2400"/>
              <a:t> yang </a:t>
            </a:r>
            <a:r>
              <a:rPr lang="en-ID" sz="2400" err="1"/>
              <a:t>telah</a:t>
            </a:r>
            <a:r>
              <a:rPr lang="en-ID" sz="2400"/>
              <a:t> </a:t>
            </a:r>
            <a:r>
              <a:rPr lang="en-ID" sz="2400" err="1"/>
              <a:t>ditentukan</a:t>
            </a:r>
            <a:r>
              <a:rPr lang="en-ID" sz="2400"/>
              <a:t> </a:t>
            </a:r>
            <a:r>
              <a:rPr lang="en-ID" sz="2400" err="1"/>
              <a:t>sebelumnya</a:t>
            </a:r>
            <a:r>
              <a:rPr lang="en-ID" sz="2400"/>
              <a:t> yang </a:t>
            </a:r>
            <a:r>
              <a:rPr lang="en-ID" sz="2400" err="1"/>
              <a:t>terdekat</a:t>
            </a:r>
            <a:r>
              <a:rPr lang="en-ID" sz="2400"/>
              <a:t> </a:t>
            </a:r>
            <a:r>
              <a:rPr lang="en-ID" sz="2400" err="1"/>
              <a:t>dengan</a:t>
            </a:r>
            <a:r>
              <a:rPr lang="en-ID" sz="2400"/>
              <a:t> </a:t>
            </a:r>
            <a:r>
              <a:rPr lang="en-ID" sz="2400" err="1"/>
              <a:t>jarak</a:t>
            </a:r>
            <a:r>
              <a:rPr lang="en-ID" sz="2400"/>
              <a:t> </a:t>
            </a:r>
            <a:r>
              <a:rPr lang="en-ID" sz="2400" err="1"/>
              <a:t>ke</a:t>
            </a:r>
            <a:r>
              <a:rPr lang="en-ID" sz="2400"/>
              <a:t> </a:t>
            </a:r>
            <a:r>
              <a:rPr lang="en-ID" sz="2400" err="1"/>
              <a:t>titik</a:t>
            </a:r>
            <a:r>
              <a:rPr lang="en-ID" sz="2400"/>
              <a:t> </a:t>
            </a:r>
            <a:r>
              <a:rPr lang="en-ID" sz="2400" err="1"/>
              <a:t>baru</a:t>
            </a:r>
            <a:r>
              <a:rPr lang="en-ID" sz="2400"/>
              <a:t>, dan </a:t>
            </a:r>
            <a:r>
              <a:rPr lang="en-ID" sz="2400" err="1"/>
              <a:t>memprediksi</a:t>
            </a:r>
            <a:r>
              <a:rPr lang="en-ID" sz="2400"/>
              <a:t> label </a:t>
            </a:r>
            <a:r>
              <a:rPr lang="en-ID" sz="2400" err="1"/>
              <a:t>dari</a:t>
            </a:r>
            <a:r>
              <a:rPr lang="en-ID" sz="2400"/>
              <a:t> </a:t>
            </a:r>
            <a:r>
              <a:rPr lang="en-ID" sz="2400" err="1"/>
              <a:t>ini</a:t>
            </a:r>
            <a:r>
              <a:rPr lang="en-ID" sz="2400"/>
              <a:t>. </a:t>
            </a:r>
            <a:r>
              <a:rPr lang="en-ID" sz="2400" err="1"/>
              <a:t>Jumlah</a:t>
            </a:r>
            <a:r>
              <a:rPr lang="en-ID" sz="2400"/>
              <a:t> </a:t>
            </a:r>
            <a:r>
              <a:rPr lang="en-ID" sz="2400" err="1"/>
              <a:t>sampel</a:t>
            </a:r>
            <a:r>
              <a:rPr lang="en-ID" sz="2400"/>
              <a:t> </a:t>
            </a:r>
            <a:r>
              <a:rPr lang="en-ID" sz="2400" err="1"/>
              <a:t>dapat</a:t>
            </a:r>
            <a:r>
              <a:rPr lang="en-ID" sz="2400"/>
              <a:t> </a:t>
            </a:r>
            <a:r>
              <a:rPr lang="en-ID" sz="2400" err="1"/>
              <a:t>berupa</a:t>
            </a:r>
            <a:r>
              <a:rPr lang="en-ID" sz="2400"/>
              <a:t> </a:t>
            </a:r>
            <a:r>
              <a:rPr lang="en-ID" sz="2400" err="1"/>
              <a:t>berbasis</a:t>
            </a:r>
            <a:r>
              <a:rPr lang="en-ID" sz="2400"/>
              <a:t> </a:t>
            </a:r>
            <a:r>
              <a:rPr lang="en-ID" sz="2400" err="1"/>
              <a:t>jumlah</a:t>
            </a:r>
            <a:r>
              <a:rPr lang="en-ID" sz="2400"/>
              <a:t> (K) </a:t>
            </a:r>
            <a:r>
              <a:rPr lang="en-ID" sz="2400" err="1"/>
              <a:t>atau</a:t>
            </a:r>
            <a:r>
              <a:rPr lang="en-ID" sz="2400"/>
              <a:t> </a:t>
            </a:r>
            <a:r>
              <a:rPr lang="en-ID" sz="2400" err="1"/>
              <a:t>berbasis</a:t>
            </a:r>
            <a:r>
              <a:rPr lang="en-ID" sz="2400"/>
              <a:t> radius.</a:t>
            </a:r>
          </a:p>
        </p:txBody>
      </p:sp>
      <p:pic>
        <p:nvPicPr>
          <p:cNvPr id="8" name="Picture 4" descr="Text&#10;&#10;Description automatically generated">
            <a:extLst>
              <a:ext uri="{FF2B5EF4-FFF2-40B4-BE49-F238E27FC236}">
                <a16:creationId xmlns:a16="http://schemas.microsoft.com/office/drawing/2014/main" id="{229C2644-8FA2-4FCD-8BAB-582A8F58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2" t="13844" r="3962" b="13844"/>
          <a:stretch/>
        </p:blipFill>
        <p:spPr>
          <a:xfrm>
            <a:off x="282017" y="3379338"/>
            <a:ext cx="4772750" cy="2074192"/>
          </a:xfrm>
          <a:prstGeom prst="rect">
            <a:avLst/>
          </a:prstGeom>
        </p:spPr>
      </p:pic>
      <p:pic>
        <p:nvPicPr>
          <p:cNvPr id="10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C73BEE-5E23-43D8-8631-12285A163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16235" r="3635" b="16235"/>
          <a:stretch/>
        </p:blipFill>
        <p:spPr>
          <a:xfrm>
            <a:off x="5263627" y="3379340"/>
            <a:ext cx="6702916" cy="20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AC8A-41F7-47BA-815D-9F8F2F1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2. K Nearest Neighbour</a:t>
            </a:r>
            <a:endParaRPr lang="en-ID" b="1" u="sng"/>
          </a:p>
        </p:txBody>
      </p:sp>
      <p:pic>
        <p:nvPicPr>
          <p:cNvPr id="9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2E217228-5D8F-45CC-BAAE-7180671B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03" y="2646919"/>
            <a:ext cx="5809993" cy="3833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A7ED9-2D13-479D-9937-FAE6A59AC92E}"/>
              </a:ext>
            </a:extLst>
          </p:cNvPr>
          <p:cNvSpPr txBox="1"/>
          <p:nvPr/>
        </p:nvSpPr>
        <p:spPr>
          <a:xfrm>
            <a:off x="838200" y="1415624"/>
            <a:ext cx="10515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/>
              <a:t>Nilai K yang </a:t>
            </a:r>
            <a:r>
              <a:rPr lang="en-US" sz="2800" err="1"/>
              <a:t>digunakan</a:t>
            </a:r>
            <a:r>
              <a:rPr lang="en-US" sz="2800"/>
              <a:t> </a:t>
            </a:r>
            <a:r>
              <a:rPr lang="en-US" sz="2800" err="1"/>
              <a:t>divariasikan</a:t>
            </a:r>
            <a:r>
              <a:rPr lang="en-US" sz="2800"/>
              <a:t> </a:t>
            </a:r>
            <a:r>
              <a:rPr lang="en-US" sz="2800" err="1"/>
              <a:t>mulai</a:t>
            </a:r>
            <a:r>
              <a:rPr lang="en-US" sz="2800"/>
              <a:t> </a:t>
            </a:r>
            <a:r>
              <a:rPr lang="en-US" sz="2800" err="1"/>
              <a:t>dari</a:t>
            </a:r>
            <a:r>
              <a:rPr lang="en-US" sz="2800"/>
              <a:t> K=1 </a:t>
            </a:r>
            <a:r>
              <a:rPr lang="en-US" sz="2800" err="1"/>
              <a:t>hingga</a:t>
            </a:r>
            <a:r>
              <a:rPr lang="en-US" sz="2800"/>
              <a:t> K=100 </a:t>
            </a:r>
            <a:r>
              <a:rPr lang="en-US" sz="2800" err="1"/>
              <a:t>untuk</a:t>
            </a:r>
            <a:r>
              <a:rPr lang="en-US" sz="2800"/>
              <a:t> </a:t>
            </a:r>
            <a:r>
              <a:rPr lang="en-US" sz="2800" err="1"/>
              <a:t>mencari</a:t>
            </a:r>
            <a:r>
              <a:rPr lang="en-US" sz="2800"/>
              <a:t> </a:t>
            </a:r>
            <a:r>
              <a:rPr lang="en-US" sz="2800" err="1"/>
              <a:t>nilai</a:t>
            </a:r>
            <a:r>
              <a:rPr lang="en-US" sz="2800"/>
              <a:t> K yang </a:t>
            </a:r>
            <a:r>
              <a:rPr lang="en-US" sz="2800" err="1"/>
              <a:t>memberikan</a:t>
            </a:r>
            <a:r>
              <a:rPr lang="en-US" sz="2800"/>
              <a:t> model KNN yang </a:t>
            </a:r>
            <a:r>
              <a:rPr lang="en-US" sz="2800" err="1"/>
              <a:t>terbaik</a:t>
            </a:r>
            <a:endParaRPr lang="en-ID" sz="2800"/>
          </a:p>
        </p:txBody>
      </p:sp>
    </p:spTree>
    <p:extLst>
      <p:ext uri="{BB962C8B-B14F-4D97-AF65-F5344CB8AC3E}">
        <p14:creationId xmlns:p14="http://schemas.microsoft.com/office/powerpoint/2010/main" val="351475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2. K Nearest </a:t>
            </a:r>
            <a:r>
              <a:rPr lang="en-US" b="1" u="sng" err="1"/>
              <a:t>Neighbour</a:t>
            </a:r>
            <a:endParaRPr lang="en-ID" b="1" u="sn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0EC6-AE26-42C2-8A49-8B7105A8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2071"/>
            <a:ext cx="4165666" cy="2869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92A13-ED7E-47BD-9AD5-F570AD885C1F}"/>
              </a:ext>
            </a:extLst>
          </p:cNvPr>
          <p:cNvSpPr txBox="1"/>
          <p:nvPr/>
        </p:nvSpPr>
        <p:spPr>
          <a:xfrm>
            <a:off x="2018724" y="1841623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Confusion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A0105-7128-40E5-90F7-7D4043131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3716" y="2342563"/>
            <a:ext cx="6330366" cy="2629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A49AF-2954-4C42-AC13-B57386D2DFE9}"/>
              </a:ext>
            </a:extLst>
          </p:cNvPr>
          <p:cNvSpPr txBox="1"/>
          <p:nvPr/>
        </p:nvSpPr>
        <p:spPr>
          <a:xfrm>
            <a:off x="7676590" y="1882726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Model Score</a:t>
            </a:r>
          </a:p>
        </p:txBody>
      </p:sp>
    </p:spTree>
    <p:extLst>
      <p:ext uri="{BB962C8B-B14F-4D97-AF65-F5344CB8AC3E}">
        <p14:creationId xmlns:p14="http://schemas.microsoft.com/office/powerpoint/2010/main" val="261617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AC8A-41F7-47BA-815D-9F8F2F1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3. Support Vector Machine</a:t>
            </a:r>
            <a:endParaRPr lang="en-ID" b="1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B563E-F023-4F59-9001-B9C0972EBF4D}"/>
              </a:ext>
            </a:extLst>
          </p:cNvPr>
          <p:cNvSpPr txBox="1"/>
          <p:nvPr/>
        </p:nvSpPr>
        <p:spPr>
          <a:xfrm>
            <a:off x="838199" y="1482440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err="1"/>
              <a:t>Algoritma</a:t>
            </a:r>
            <a:r>
              <a:rPr lang="en-ID" sz="2400"/>
              <a:t> SVM </a:t>
            </a:r>
            <a:r>
              <a:rPr lang="en-ID" sz="2400" err="1"/>
              <a:t>adalah</a:t>
            </a:r>
            <a:r>
              <a:rPr lang="en-ID" sz="2400"/>
              <a:t> </a:t>
            </a:r>
            <a:r>
              <a:rPr lang="en-ID" sz="2400" err="1"/>
              <a:t>algoritma</a:t>
            </a:r>
            <a:r>
              <a:rPr lang="en-ID" sz="2400"/>
              <a:t> yang </a:t>
            </a:r>
            <a:r>
              <a:rPr lang="en-ID" sz="2400" err="1"/>
              <a:t>menemukan</a:t>
            </a:r>
            <a:r>
              <a:rPr lang="en-ID" sz="2400"/>
              <a:t> hyperplane </a:t>
            </a:r>
            <a:r>
              <a:rPr lang="en-ID" sz="2400" err="1"/>
              <a:t>dalam</a:t>
            </a:r>
            <a:r>
              <a:rPr lang="en-ID" sz="2400"/>
              <a:t> </a:t>
            </a:r>
            <a:r>
              <a:rPr lang="en-ID" sz="2400" err="1"/>
              <a:t>ruang</a:t>
            </a:r>
            <a:r>
              <a:rPr lang="en-ID" sz="2400"/>
              <a:t> </a:t>
            </a:r>
            <a:r>
              <a:rPr lang="en-ID" sz="2400" err="1"/>
              <a:t>dimensi</a:t>
            </a:r>
            <a:r>
              <a:rPr lang="en-ID" sz="2400"/>
              <a:t>-N yang </a:t>
            </a:r>
            <a:r>
              <a:rPr lang="en-ID" sz="2400" err="1"/>
              <a:t>dapat</a:t>
            </a:r>
            <a:r>
              <a:rPr lang="en-ID" sz="2400"/>
              <a:t> </a:t>
            </a:r>
            <a:r>
              <a:rPr lang="en-ID" sz="2400" err="1"/>
              <a:t>mengklasifikasikan</a:t>
            </a:r>
            <a:r>
              <a:rPr lang="en-ID" sz="2400"/>
              <a:t> </a:t>
            </a:r>
            <a:r>
              <a:rPr lang="en-ID" sz="2400" err="1"/>
              <a:t>titik-titik</a:t>
            </a:r>
            <a:r>
              <a:rPr lang="en-ID" sz="2400"/>
              <a:t> data. SVM </a:t>
            </a:r>
            <a:r>
              <a:rPr lang="en-ID" sz="2400" err="1"/>
              <a:t>memperkenalkan</a:t>
            </a:r>
            <a:r>
              <a:rPr lang="en-ID" sz="2400"/>
              <a:t> </a:t>
            </a:r>
            <a:r>
              <a:rPr lang="en-ID" sz="2400" err="1"/>
              <a:t>sebuah</a:t>
            </a:r>
            <a:r>
              <a:rPr lang="en-ID" sz="2400"/>
              <a:t> margin </a:t>
            </a:r>
            <a:r>
              <a:rPr lang="en-ID" sz="2400" err="1"/>
              <a:t>jarak</a:t>
            </a:r>
            <a:r>
              <a:rPr lang="en-ID" sz="2400"/>
              <a:t> yang </a:t>
            </a:r>
            <a:r>
              <a:rPr lang="en-ID" sz="2400" err="1"/>
              <a:t>akan</a:t>
            </a:r>
            <a:r>
              <a:rPr lang="en-ID" sz="2400"/>
              <a:t> </a:t>
            </a:r>
            <a:r>
              <a:rPr lang="en-ID" sz="2400" err="1"/>
              <a:t>membantu</a:t>
            </a:r>
            <a:r>
              <a:rPr lang="en-ID" sz="2400"/>
              <a:t> </a:t>
            </a:r>
            <a:r>
              <a:rPr lang="en-ID" sz="2400" err="1"/>
              <a:t>dalam</a:t>
            </a:r>
            <a:r>
              <a:rPr lang="en-ID" sz="2400"/>
              <a:t> proses </a:t>
            </a:r>
            <a:r>
              <a:rPr lang="en-ID" sz="2400" err="1"/>
              <a:t>klasifikasi</a:t>
            </a:r>
            <a:endParaRPr lang="en-ID" sz="2400"/>
          </a:p>
        </p:txBody>
      </p:sp>
      <p:pic>
        <p:nvPicPr>
          <p:cNvPr id="11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C4992D-F9DA-41B6-9ED3-F782F9F0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 t="18496" r="4487" b="18496"/>
          <a:stretch/>
        </p:blipFill>
        <p:spPr>
          <a:xfrm>
            <a:off x="4134350" y="3208539"/>
            <a:ext cx="7373510" cy="2167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7F81C-8D40-4FA7-A6BB-BC6E5288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27" y="3577871"/>
            <a:ext cx="2514951" cy="8287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FBA0E6-DCAB-48E6-8C14-829596D63F33}"/>
              </a:ext>
            </a:extLst>
          </p:cNvPr>
          <p:cNvSpPr txBox="1"/>
          <p:nvPr/>
        </p:nvSpPr>
        <p:spPr>
          <a:xfrm>
            <a:off x="935827" y="320853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/>
              <a:t>Mathematical Formulation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61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/>
              <a:t>About the dataset </a:t>
            </a:r>
            <a:endParaRPr lang="en-US" b="1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1800">
                <a:ea typeface="+mn-lt"/>
                <a:cs typeface="+mn-lt"/>
              </a:rPr>
              <a:t>Dataset yang </a:t>
            </a:r>
            <a:r>
              <a:rPr lang="en-ID" sz="1800" err="1">
                <a:ea typeface="+mn-lt"/>
                <a:cs typeface="+mn-lt"/>
              </a:rPr>
              <a:t>digunakan</a:t>
            </a:r>
            <a:r>
              <a:rPr lang="en-ID" sz="1800">
                <a:ea typeface="+mn-lt"/>
                <a:cs typeface="+mn-lt"/>
              </a:rPr>
              <a:t> </a:t>
            </a:r>
            <a:r>
              <a:rPr lang="en-ID" sz="1800" err="1">
                <a:ea typeface="+mn-lt"/>
                <a:cs typeface="+mn-lt"/>
              </a:rPr>
              <a:t>adalah</a:t>
            </a:r>
            <a:r>
              <a:rPr lang="en-ID" sz="1800">
                <a:ea typeface="+mn-lt"/>
                <a:cs typeface="+mn-lt"/>
              </a:rPr>
              <a:t> </a:t>
            </a:r>
            <a:r>
              <a:rPr lang="en-ID" sz="1800" b="1">
                <a:ea typeface="+mn-lt"/>
                <a:cs typeface="+mn-lt"/>
              </a:rPr>
              <a:t>Weather</a:t>
            </a:r>
            <a:r>
              <a:rPr lang="en-ID" sz="1800">
                <a:ea typeface="+mn-lt"/>
                <a:cs typeface="+mn-lt"/>
              </a:rPr>
              <a:t>. </a:t>
            </a:r>
            <a:endParaRPr lang="en-US" sz="18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D" sz="1800" err="1">
                <a:cs typeface="Calibri"/>
              </a:rPr>
              <a:t>Memiliki</a:t>
            </a:r>
            <a:r>
              <a:rPr lang="en-ID" sz="1800">
                <a:cs typeface="Calibri"/>
              </a:rPr>
              <a:t> </a:t>
            </a:r>
            <a:r>
              <a:rPr lang="en-ID" sz="1800" b="1">
                <a:cs typeface="Calibri"/>
              </a:rPr>
              <a:t>5 </a:t>
            </a:r>
            <a:r>
              <a:rPr lang="en-ID" sz="1800" b="1" err="1">
                <a:cs typeface="Calibri"/>
              </a:rPr>
              <a:t>jenis</a:t>
            </a:r>
            <a:r>
              <a:rPr lang="en-ID" sz="1800" b="1">
                <a:cs typeface="Calibri"/>
              </a:rPr>
              <a:t> </a:t>
            </a:r>
            <a:r>
              <a:rPr lang="en-ID" sz="1800" b="1" err="1">
                <a:cs typeface="Calibri"/>
              </a:rPr>
              <a:t>cuaca</a:t>
            </a:r>
            <a:r>
              <a:rPr lang="en-ID" sz="1800">
                <a:cs typeface="Calibri"/>
              </a:rPr>
              <a:t> :</a:t>
            </a:r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Partly Cloudy</a:t>
            </a:r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Mostly Cloudy</a:t>
            </a:r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Overcast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D" sz="1800" err="1">
                <a:cs typeface="Calibri"/>
              </a:rPr>
              <a:t>Dengan</a:t>
            </a:r>
            <a:r>
              <a:rPr lang="en-ID" sz="1800">
                <a:cs typeface="Calibri"/>
              </a:rPr>
              <a:t> </a:t>
            </a:r>
            <a:r>
              <a:rPr lang="en-ID" sz="1800" b="1">
                <a:cs typeface="Calibri"/>
              </a:rPr>
              <a:t>6 </a:t>
            </a:r>
            <a:r>
              <a:rPr lang="en-ID" sz="1800" b="1" err="1">
                <a:cs typeface="Calibri"/>
              </a:rPr>
              <a:t>jenis</a:t>
            </a:r>
            <a:r>
              <a:rPr lang="en-ID" sz="1800" b="1">
                <a:cs typeface="Calibri"/>
              </a:rPr>
              <a:t> data </a:t>
            </a:r>
            <a:r>
              <a:rPr lang="en-ID" sz="1800">
                <a:cs typeface="Calibri"/>
              </a:rPr>
              <a:t>yang </a:t>
            </a:r>
            <a:r>
              <a:rPr lang="en-ID" sz="1800" err="1">
                <a:cs typeface="Calibri"/>
              </a:rPr>
              <a:t>menentukan</a:t>
            </a:r>
            <a:r>
              <a:rPr lang="en-ID" sz="1800">
                <a:cs typeface="Calibri"/>
              </a:rPr>
              <a:t> </a:t>
            </a:r>
            <a:r>
              <a:rPr lang="en-ID" sz="1800" err="1">
                <a:cs typeface="Calibri"/>
              </a:rPr>
              <a:t>cuaca</a:t>
            </a:r>
            <a:r>
              <a:rPr lang="en-ID" sz="1800">
                <a:cs typeface="Calibri"/>
              </a:rPr>
              <a:t> </a:t>
            </a:r>
            <a:r>
              <a:rPr lang="en-ID" sz="1800" err="1">
                <a:cs typeface="Calibri"/>
              </a:rPr>
              <a:t>yaitu</a:t>
            </a:r>
            <a:r>
              <a:rPr lang="en-ID" sz="1800">
                <a:cs typeface="Calibri"/>
              </a:rPr>
              <a:t>: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Temperature</a:t>
            </a:r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Apparent Temperature</a:t>
            </a:r>
          </a:p>
          <a:p>
            <a:pPr>
              <a:lnSpc>
                <a:spcPct val="100000"/>
              </a:lnSpc>
            </a:pPr>
            <a:r>
              <a:rPr lang="en-ID" sz="1800">
                <a:cs typeface="Calibri"/>
              </a:rPr>
              <a:t>Humidity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D" sz="1800" err="1">
                <a:cs typeface="Calibri"/>
              </a:rPr>
              <a:t>Memiliki</a:t>
            </a:r>
            <a:r>
              <a:rPr lang="en-ID" sz="1800">
                <a:cs typeface="Calibri"/>
              </a:rPr>
              <a:t> entry </a:t>
            </a:r>
            <a:r>
              <a:rPr lang="en-ID" sz="1800" err="1">
                <a:cs typeface="Calibri"/>
              </a:rPr>
              <a:t>sebanyak</a:t>
            </a:r>
            <a:r>
              <a:rPr lang="en-ID" sz="1800">
                <a:cs typeface="Calibri"/>
              </a:rPr>
              <a:t> </a:t>
            </a:r>
            <a:r>
              <a:rPr lang="en-ID" sz="1800" b="1">
                <a:cs typeface="Calibri"/>
              </a:rPr>
              <a:t>500 </a:t>
            </a:r>
            <a:r>
              <a:rPr lang="en-ID" sz="1800">
                <a:cs typeface="Calibri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C6E5-2C09-4075-8499-12523F8004CA}"/>
              </a:ext>
            </a:extLst>
          </p:cNvPr>
          <p:cNvSpPr txBox="1"/>
          <p:nvPr/>
        </p:nvSpPr>
        <p:spPr>
          <a:xfrm>
            <a:off x="3829640" y="2538934"/>
            <a:ext cx="1607284" cy="880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>
                <a:ea typeface="+mn-lt"/>
                <a:cs typeface="+mn-lt"/>
              </a:rPr>
              <a:t>Clear</a:t>
            </a:r>
            <a:endParaRPr lang="en-US"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>
                <a:cs typeface="Calibri"/>
              </a:rPr>
              <a:t>Foggy</a:t>
            </a:r>
            <a:endParaRPr lang="en-US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E34B2-A83D-4617-BBFD-5AFC6A18B196}"/>
              </a:ext>
            </a:extLst>
          </p:cNvPr>
          <p:cNvSpPr txBox="1"/>
          <p:nvPr/>
        </p:nvSpPr>
        <p:spPr>
          <a:xfrm>
            <a:off x="3829640" y="4084540"/>
            <a:ext cx="609442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>
                <a:ea typeface="+mn-lt"/>
                <a:cs typeface="+mn-lt"/>
              </a:rPr>
              <a:t>Wind Speed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>
                <a:cs typeface="Calibri"/>
              </a:rPr>
              <a:t>Visibility</a:t>
            </a:r>
            <a:endParaRPr lang="en-US"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>
                <a:cs typeface="Calibri"/>
              </a:rPr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162395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CFF9-E707-467B-96E3-36BBD96D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3. Support Vector Machine</a:t>
            </a:r>
            <a:endParaRPr lang="en-ID" b="1" u="sn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50EC6-AE26-42C2-8A49-8B7105A8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746268"/>
            <a:ext cx="4165666" cy="1821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92A13-ED7E-47BD-9AD5-F570AD885C1F}"/>
              </a:ext>
            </a:extLst>
          </p:cNvPr>
          <p:cNvSpPr txBox="1"/>
          <p:nvPr/>
        </p:nvSpPr>
        <p:spPr>
          <a:xfrm>
            <a:off x="2018724" y="1841623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Confusion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A0105-7128-40E5-90F7-7D4043131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8842" y="2342563"/>
            <a:ext cx="6220114" cy="2629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A49AF-2954-4C42-AC13-B57386D2DFE9}"/>
              </a:ext>
            </a:extLst>
          </p:cNvPr>
          <p:cNvSpPr txBox="1"/>
          <p:nvPr/>
        </p:nvSpPr>
        <p:spPr>
          <a:xfrm>
            <a:off x="7676590" y="1882726"/>
            <a:ext cx="18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/>
              <a:t>Model Score</a:t>
            </a:r>
          </a:p>
        </p:txBody>
      </p:sp>
    </p:spTree>
    <p:extLst>
      <p:ext uri="{BB962C8B-B14F-4D97-AF65-F5344CB8AC3E}">
        <p14:creationId xmlns:p14="http://schemas.microsoft.com/office/powerpoint/2010/main" val="278128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AE0480-2469-4698-91E3-E42F48375BC4}"/>
              </a:ext>
            </a:extLst>
          </p:cNvPr>
          <p:cNvSpPr txBox="1">
            <a:spLocks/>
          </p:cNvSpPr>
          <p:nvPr/>
        </p:nvSpPr>
        <p:spPr>
          <a:xfrm>
            <a:off x="838200" y="4184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err="1"/>
              <a:t>Analisis</a:t>
            </a:r>
            <a:r>
              <a:rPr lang="en-US" b="1" u="sng"/>
              <a:t> Hasil </a:t>
            </a:r>
            <a:endParaRPr lang="en-US" b="1" u="sng">
              <a:cs typeface="Calibri Light"/>
            </a:endParaRP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9982947-5FAE-45CB-AFBB-476D45DC5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" t="5777" r="10626" b="7534"/>
          <a:stretch/>
        </p:blipFill>
        <p:spPr>
          <a:xfrm>
            <a:off x="904742" y="2591387"/>
            <a:ext cx="5190786" cy="3301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C799C-3234-480A-83D9-337DCD53AE95}"/>
              </a:ext>
            </a:extLst>
          </p:cNvPr>
          <p:cNvSpPr txBox="1"/>
          <p:nvPr/>
        </p:nvSpPr>
        <p:spPr>
          <a:xfrm>
            <a:off x="838199" y="1482440"/>
            <a:ext cx="1051559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D" sz="2400"/>
              <a:t>Dari </a:t>
            </a:r>
            <a:r>
              <a:rPr lang="en-ID" sz="2400" err="1"/>
              <a:t>ketiga</a:t>
            </a:r>
            <a:r>
              <a:rPr lang="en-ID" sz="2400"/>
              <a:t> </a:t>
            </a:r>
            <a:r>
              <a:rPr lang="en-ID" sz="2400" err="1"/>
              <a:t>metode</a:t>
            </a:r>
            <a:r>
              <a:rPr lang="en-ID" sz="2400"/>
              <a:t> classification yang </a:t>
            </a:r>
            <a:r>
              <a:rPr lang="en-ID" sz="2400" err="1"/>
              <a:t>diuji</a:t>
            </a:r>
            <a:r>
              <a:rPr lang="en-ID" sz="2400"/>
              <a:t> </a:t>
            </a:r>
            <a:r>
              <a:rPr lang="en-ID" sz="2400" err="1"/>
              <a:t>cobakan</a:t>
            </a:r>
            <a:r>
              <a:rPr lang="en-ID" sz="2400"/>
              <a:t>, </a:t>
            </a:r>
            <a:r>
              <a:rPr lang="en-ID" sz="2400" err="1"/>
              <a:t>didapatkan</a:t>
            </a:r>
            <a:r>
              <a:rPr lang="en-ID" sz="2400"/>
              <a:t> </a:t>
            </a:r>
            <a:r>
              <a:rPr lang="en-ID" sz="2400" err="1"/>
              <a:t>perbandingan</a:t>
            </a:r>
            <a:r>
              <a:rPr lang="en-ID" sz="2400"/>
              <a:t> </a:t>
            </a:r>
            <a:r>
              <a:rPr lang="en-ID" sz="2400" err="1"/>
              <a:t>akurasi</a:t>
            </a:r>
            <a:r>
              <a:rPr lang="en-ID" sz="2400"/>
              <a:t> </a:t>
            </a:r>
            <a:r>
              <a:rPr lang="en-ID" sz="2400" err="1"/>
              <a:t>dari</a:t>
            </a:r>
            <a:r>
              <a:rPr lang="en-ID" sz="2400"/>
              <a:t> model test </a:t>
            </a:r>
            <a:r>
              <a:rPr lang="en-ID" sz="2400" err="1"/>
              <a:t>hasil</a:t>
            </a:r>
            <a:r>
              <a:rPr lang="en-ID" sz="2400"/>
              <a:t> training.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9D9C7-7CC8-4C06-90DE-431CB6455728}"/>
              </a:ext>
            </a:extLst>
          </p:cNvPr>
          <p:cNvSpPr txBox="1"/>
          <p:nvPr/>
        </p:nvSpPr>
        <p:spPr>
          <a:xfrm>
            <a:off x="6268653" y="3372971"/>
            <a:ext cx="4998334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D" sz="2400">
                <a:cs typeface="Calibri"/>
              </a:rPr>
              <a:t>Dari </a:t>
            </a:r>
            <a:r>
              <a:rPr lang="en-ID" sz="2400" err="1">
                <a:cs typeface="Calibri"/>
              </a:rPr>
              <a:t>ketiga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metode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tersebut</a:t>
            </a:r>
            <a:r>
              <a:rPr lang="en-ID" sz="2400">
                <a:cs typeface="Calibri"/>
              </a:rPr>
              <a:t>, </a:t>
            </a:r>
            <a:r>
              <a:rPr lang="en-ID" sz="2400" err="1">
                <a:cs typeface="Calibri"/>
              </a:rPr>
              <a:t>dengan</a:t>
            </a:r>
            <a:r>
              <a:rPr lang="en-ID" sz="2400">
                <a:cs typeface="Calibri"/>
              </a:rPr>
              <a:t> data yang </a:t>
            </a:r>
            <a:r>
              <a:rPr lang="en-ID" sz="2400" err="1">
                <a:cs typeface="Calibri"/>
              </a:rPr>
              <a:t>digunakan</a:t>
            </a:r>
            <a:r>
              <a:rPr lang="en-ID" sz="2400">
                <a:cs typeface="Calibri"/>
              </a:rPr>
              <a:t>, </a:t>
            </a:r>
            <a:r>
              <a:rPr lang="en-ID" sz="2400">
                <a:solidFill>
                  <a:schemeClr val="accent3"/>
                </a:solidFill>
                <a:cs typeface="Calibri"/>
              </a:rPr>
              <a:t>KNN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memiliki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nilai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akurasi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tertinggi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diikuti</a:t>
            </a:r>
            <a:r>
              <a:rPr lang="en-ID" sz="2400">
                <a:cs typeface="Calibri"/>
              </a:rPr>
              <a:t> </a:t>
            </a:r>
            <a:r>
              <a:rPr lang="en-ID" sz="2400" err="1">
                <a:cs typeface="Calibri"/>
              </a:rPr>
              <a:t>dengan</a:t>
            </a:r>
            <a:r>
              <a:rPr lang="en-ID" sz="2400">
                <a:cs typeface="Calibri"/>
              </a:rPr>
              <a:t> </a:t>
            </a:r>
            <a:r>
              <a:rPr lang="en-ID" sz="2400">
                <a:solidFill>
                  <a:schemeClr val="accent2"/>
                </a:solidFill>
                <a:cs typeface="Calibri"/>
              </a:rPr>
              <a:t>Decision Tree</a:t>
            </a:r>
            <a:r>
              <a:rPr lang="en-ID" sz="2400">
                <a:cs typeface="Calibri"/>
              </a:rPr>
              <a:t> dan </a:t>
            </a:r>
            <a:r>
              <a:rPr lang="en-ID" sz="2400">
                <a:solidFill>
                  <a:srgbClr val="FFC000"/>
                </a:solidFill>
                <a:cs typeface="Calibri"/>
              </a:rPr>
              <a:t>SVM</a:t>
            </a:r>
            <a:r>
              <a:rPr lang="en-ID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869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F145-F7A1-49A0-B959-F095D4F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Clustering steps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BA89-3017-46DF-8D22-5D3229A6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Import </a:t>
            </a:r>
            <a:r>
              <a:rPr lang="en-US" b="1">
                <a:cs typeface="Calibri"/>
              </a:rPr>
              <a:t>Library</a:t>
            </a:r>
            <a:endParaRPr lang="en-US" b="1"/>
          </a:p>
          <a:p>
            <a:r>
              <a:rPr lang="en-US"/>
              <a:t>Data </a:t>
            </a:r>
            <a:r>
              <a:rPr lang="en-US" b="1"/>
              <a:t>Input</a:t>
            </a:r>
            <a:endParaRPr lang="en-US"/>
          </a:p>
          <a:p>
            <a:r>
              <a:rPr lang="en-US"/>
              <a:t>Data </a:t>
            </a:r>
            <a:r>
              <a:rPr lang="en-US" b="1"/>
              <a:t>Preprocessing</a:t>
            </a:r>
            <a:endParaRPr lang="en-US" b="1">
              <a:cs typeface="Calibri"/>
            </a:endParaRPr>
          </a:p>
          <a:p>
            <a:r>
              <a:rPr lang="en-US" b="1"/>
              <a:t>Make</a:t>
            </a:r>
            <a:r>
              <a:rPr lang="en-US"/>
              <a:t> the model</a:t>
            </a:r>
            <a:endParaRPr lang="en-US">
              <a:cs typeface="Calibri"/>
            </a:endParaRPr>
          </a:p>
          <a:p>
            <a:r>
              <a:rPr lang="en-US" b="1"/>
              <a:t>Output</a:t>
            </a:r>
            <a:r>
              <a:rPr lang="en-US"/>
              <a:t> and Analyze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785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cs typeface="Calibri Light"/>
              </a:rPr>
              <a:t>Import Library :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120"/>
            <a:ext cx="10907598" cy="4799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err="1">
                <a:cs typeface="Calibri"/>
              </a:rPr>
              <a:t>Berikut</a:t>
            </a:r>
            <a:r>
              <a:rPr lang="en-US">
                <a:cs typeface="Calibri"/>
              </a:rPr>
              <a:t> library yang </a:t>
            </a:r>
            <a:r>
              <a:rPr lang="en-US" err="1">
                <a:cs typeface="Calibri"/>
              </a:rPr>
              <a:t>digunakan</a:t>
            </a:r>
            <a:r>
              <a:rPr lang="en-US">
                <a:cs typeface="Calibri"/>
              </a:rPr>
              <a:t> pada program clustering</a:t>
            </a:r>
          </a:p>
          <a:p>
            <a:pPr algn="just"/>
            <a:r>
              <a:rPr lang="en-US">
                <a:cs typeface="Calibri"/>
              </a:rPr>
              <a:t>Pandas</a:t>
            </a:r>
          </a:p>
          <a:p>
            <a:pPr algn="just"/>
            <a:r>
              <a:rPr lang="en-US">
                <a:cs typeface="Calibri"/>
              </a:rPr>
              <a:t>Seaborn</a:t>
            </a:r>
          </a:p>
          <a:p>
            <a:pPr algn="just"/>
            <a:r>
              <a:rPr lang="en-US">
                <a:cs typeface="Calibri"/>
              </a:rPr>
              <a:t>Matplotlib</a:t>
            </a:r>
          </a:p>
          <a:p>
            <a:pPr algn="just"/>
            <a:r>
              <a:rPr lang="en-US" err="1">
                <a:cs typeface="Calibri"/>
              </a:rPr>
              <a:t>Sklearn</a:t>
            </a:r>
            <a:endParaRPr lang="en-US">
              <a:cs typeface="Calibri"/>
            </a:endParaRPr>
          </a:p>
          <a:p>
            <a:pPr algn="just"/>
            <a:r>
              <a:rPr lang="en-US" err="1">
                <a:cs typeface="Calibri"/>
              </a:rPr>
              <a:t>Numpy</a:t>
            </a:r>
            <a:endParaRPr lang="en-US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71AF3BB-0581-4ECB-A035-685D6230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998" y="2490917"/>
            <a:ext cx="5470197" cy="27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Input : Clustering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/>
              <a:t>Proses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merupakan</a:t>
            </a:r>
            <a:r>
              <a:rPr lang="en-US"/>
              <a:t> </a:t>
            </a:r>
            <a:r>
              <a:rPr lang="en-US" err="1"/>
              <a:t>memasukkan</a:t>
            </a:r>
            <a:r>
              <a:rPr lang="en-US"/>
              <a:t> data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program </a:t>
            </a:r>
            <a:r>
              <a:rPr lang="en-US" err="1"/>
              <a:t>menggunakan</a:t>
            </a:r>
            <a:r>
              <a:rPr lang="en-US"/>
              <a:t> library </a:t>
            </a:r>
            <a:r>
              <a:rPr lang="en-US" b="1"/>
              <a:t>Pandas. </a:t>
            </a:r>
            <a:r>
              <a:rPr lang="en-US"/>
              <a:t>Data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disimpan</a:t>
            </a:r>
            <a:r>
              <a:rPr lang="en-US"/>
              <a:t> pada </a:t>
            </a:r>
            <a:r>
              <a:rPr lang="en-US" err="1"/>
              <a:t>sebuah</a:t>
            </a:r>
            <a:r>
              <a:rPr lang="en-US"/>
              <a:t> </a:t>
            </a:r>
            <a:r>
              <a:rPr lang="en-US" err="1"/>
              <a:t>variabel</a:t>
            </a:r>
            <a:r>
              <a:rPr lang="en-US"/>
              <a:t> </a:t>
            </a:r>
            <a:r>
              <a:rPr lang="en-US" u="sng" err="1"/>
              <a:t>dengan</a:t>
            </a:r>
            <a:r>
              <a:rPr lang="en-US"/>
              <a:t> </a:t>
            </a:r>
            <a:r>
              <a:rPr lang="en-US" err="1"/>
              <a:t>jenis</a:t>
            </a:r>
            <a:r>
              <a:rPr lang="en-US"/>
              <a:t> </a:t>
            </a:r>
            <a:r>
              <a:rPr lang="en-US" err="1"/>
              <a:t>Dataframe</a:t>
            </a:r>
            <a:endParaRPr lang="en-US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FF5FF8-6232-4ADA-B61C-A8C873BF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3655"/>
            <a:ext cx="10642242" cy="25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6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EFEE-1C34-4B98-8A09-3F207B12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Input : Preprocessing</a:t>
            </a:r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EAD3B7-C565-4D12-BFE5-A9870257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15455" r="7063" b="15455"/>
          <a:stretch/>
        </p:blipFill>
        <p:spPr>
          <a:xfrm>
            <a:off x="3264817" y="3106121"/>
            <a:ext cx="5662366" cy="30063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AF13A-E1B8-443A-A760-D0633E35A0B7}"/>
              </a:ext>
            </a:extLst>
          </p:cNvPr>
          <p:cNvSpPr txBox="1"/>
          <p:nvPr/>
        </p:nvSpPr>
        <p:spPr>
          <a:xfrm>
            <a:off x="838200" y="148606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/>
              <a:t>Pada </a:t>
            </a:r>
            <a:r>
              <a:rPr lang="en-US" sz="2400" err="1"/>
              <a:t>tahap</a:t>
            </a:r>
            <a:r>
              <a:rPr lang="en-US" sz="2400"/>
              <a:t> </a:t>
            </a:r>
            <a:r>
              <a:rPr lang="en-US" sz="2400" err="1"/>
              <a:t>ini</a:t>
            </a:r>
            <a:r>
              <a:rPr lang="en-US" sz="2400"/>
              <a:t> </a:t>
            </a:r>
            <a:r>
              <a:rPr lang="en-US" sz="2400" err="1"/>
              <a:t>akan</a:t>
            </a:r>
            <a:r>
              <a:rPr lang="en-US" sz="2400"/>
              <a:t> </a:t>
            </a:r>
            <a:r>
              <a:rPr lang="en-US" sz="2400" err="1"/>
              <a:t>menerapkan</a:t>
            </a:r>
            <a:r>
              <a:rPr lang="en-US" sz="2400"/>
              <a:t> </a:t>
            </a:r>
            <a:r>
              <a:rPr lang="en-US" sz="2400" b="1" err="1"/>
              <a:t>Standarization</a:t>
            </a:r>
            <a:r>
              <a:rPr lang="en-US" sz="2400" b="1"/>
              <a:t> dan PCA. </a:t>
            </a:r>
            <a:r>
              <a:rPr lang="en-US" sz="2400"/>
              <a:t>PCA </a:t>
            </a:r>
            <a:r>
              <a:rPr lang="en-US" sz="2400" err="1"/>
              <a:t>digunakan</a:t>
            </a:r>
            <a:r>
              <a:rPr lang="en-US" sz="2400"/>
              <a:t> </a:t>
            </a:r>
            <a:r>
              <a:rPr lang="en-US" sz="2400" err="1"/>
              <a:t>untuk</a:t>
            </a:r>
            <a:r>
              <a:rPr lang="en-US" sz="2400"/>
              <a:t> </a:t>
            </a:r>
            <a:r>
              <a:rPr lang="en-US" sz="2400" err="1"/>
              <a:t>mereduksi</a:t>
            </a:r>
            <a:r>
              <a:rPr lang="en-US" sz="2400"/>
              <a:t> </a:t>
            </a:r>
            <a:r>
              <a:rPr lang="en-US" sz="2400" err="1"/>
              <a:t>dimensi</a:t>
            </a:r>
            <a:r>
              <a:rPr lang="en-US" sz="2400"/>
              <a:t> </a:t>
            </a:r>
            <a:r>
              <a:rPr lang="en-US" sz="2400" err="1"/>
              <a:t>dari</a:t>
            </a:r>
            <a:r>
              <a:rPr lang="en-US" sz="2400"/>
              <a:t> dataset </a:t>
            </a:r>
            <a:r>
              <a:rPr lang="en-US" sz="2400" err="1"/>
              <a:t>menjadi</a:t>
            </a:r>
            <a:r>
              <a:rPr lang="en-US" sz="2400"/>
              <a:t> 2 </a:t>
            </a:r>
            <a:r>
              <a:rPr lang="en-US" sz="2400" err="1"/>
              <a:t>buah</a:t>
            </a:r>
            <a:r>
              <a:rPr lang="en-US" sz="2400"/>
              <a:t> </a:t>
            </a:r>
            <a:r>
              <a:rPr lang="en-US" sz="2400" err="1"/>
              <a:t>dimensi</a:t>
            </a:r>
            <a:r>
              <a:rPr lang="en-US" sz="2400"/>
              <a:t> agar </a:t>
            </a:r>
            <a:r>
              <a:rPr lang="en-US" sz="2400" err="1"/>
              <a:t>dapat</a:t>
            </a:r>
            <a:r>
              <a:rPr lang="en-US" sz="2400"/>
              <a:t> </a:t>
            </a:r>
            <a:r>
              <a:rPr lang="en-US" sz="2400" err="1"/>
              <a:t>digunakan</a:t>
            </a:r>
            <a:r>
              <a:rPr lang="en-US" sz="2400"/>
              <a:t> </a:t>
            </a:r>
            <a:r>
              <a:rPr lang="en-US" sz="2400" err="1"/>
              <a:t>metode</a:t>
            </a:r>
            <a:r>
              <a:rPr lang="en-US" sz="2400"/>
              <a:t> clustering </a:t>
            </a:r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105958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DCF-60FF-42B9-96A9-1D77EB4E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Make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82B1-0D6F-4A78-83A0-259A931D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3200" err="1"/>
              <a:t>Membuat</a:t>
            </a:r>
            <a:r>
              <a:rPr lang="en-US" sz="3200"/>
              <a:t> model </a:t>
            </a:r>
            <a:r>
              <a:rPr lang="en-US" sz="3200" err="1"/>
              <a:t>regresi</a:t>
            </a:r>
            <a:r>
              <a:rPr lang="en-US" sz="3200"/>
              <a:t> yang </a:t>
            </a:r>
            <a:r>
              <a:rPr lang="en-US" sz="3200" err="1"/>
              <a:t>diiginkan</a:t>
            </a:r>
            <a:r>
              <a:rPr lang="en-US" sz="3200"/>
              <a:t>. Ada </a:t>
            </a:r>
            <a:r>
              <a:rPr lang="en-US" sz="3200" b="1"/>
              <a:t>3</a:t>
            </a:r>
            <a:r>
              <a:rPr lang="en-US" sz="3200"/>
              <a:t> </a:t>
            </a:r>
            <a:r>
              <a:rPr lang="en-US" sz="3200" err="1"/>
              <a:t>jenis</a:t>
            </a:r>
            <a:r>
              <a:rPr lang="en-US" sz="3200"/>
              <a:t> </a:t>
            </a:r>
            <a:r>
              <a:rPr lang="en-US" sz="3200">
                <a:solidFill>
                  <a:schemeClr val="accent1"/>
                </a:solidFill>
              </a:rPr>
              <a:t>clustering</a:t>
            </a:r>
            <a:r>
              <a:rPr lang="en-US" sz="3200">
                <a:solidFill>
                  <a:srgbClr val="FFFFFF"/>
                </a:solidFill>
              </a:rPr>
              <a:t> </a:t>
            </a:r>
            <a:r>
              <a:rPr lang="en-US" sz="3200"/>
              <a:t>yang </a:t>
            </a:r>
            <a:r>
              <a:rPr lang="en-US" sz="3200" err="1"/>
              <a:t>digunakan</a:t>
            </a:r>
            <a:r>
              <a:rPr lang="en-US" sz="3200"/>
              <a:t> :</a:t>
            </a:r>
          </a:p>
          <a:p>
            <a:pPr algn="just"/>
            <a:r>
              <a:rPr lang="en-US" sz="3200">
                <a:solidFill>
                  <a:schemeClr val="accent1"/>
                </a:solidFill>
              </a:rPr>
              <a:t>K Means</a:t>
            </a:r>
            <a:endParaRPr lang="en-US" sz="3200">
              <a:solidFill>
                <a:schemeClr val="accent1"/>
              </a:solidFill>
              <a:cs typeface="Calibri"/>
            </a:endParaRPr>
          </a:p>
          <a:p>
            <a:pPr algn="just"/>
            <a:r>
              <a:rPr lang="en-US" sz="3200">
                <a:solidFill>
                  <a:schemeClr val="accent1"/>
                </a:solidFill>
              </a:rPr>
              <a:t>Single Link</a:t>
            </a:r>
            <a:endParaRPr lang="en-US" sz="3200">
              <a:solidFill>
                <a:schemeClr val="accent1"/>
              </a:solidFill>
              <a:cs typeface="Calibri"/>
            </a:endParaRPr>
          </a:p>
          <a:p>
            <a:pPr algn="just"/>
            <a:r>
              <a:rPr lang="en-US" sz="3200">
                <a:solidFill>
                  <a:schemeClr val="accent1"/>
                </a:solidFill>
              </a:rPr>
              <a:t>Complete Link</a:t>
            </a:r>
            <a:endParaRPr lang="en-US" sz="3200">
              <a:solidFill>
                <a:schemeClr val="accent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622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74DC-EE77-474A-A132-487500D0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76"/>
            <a:ext cx="10515600" cy="1325563"/>
          </a:xfrm>
        </p:spPr>
        <p:txBody>
          <a:bodyPr/>
          <a:lstStyle/>
          <a:p>
            <a:r>
              <a:rPr lang="en-US" b="1" u="sng"/>
              <a:t>Output and Analysis</a:t>
            </a:r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5C6C15-3338-40CA-AF2F-DD00955B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84" y="3198167"/>
            <a:ext cx="3436544" cy="31223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CED36C-0858-4E79-9238-AA29FB291AF8}"/>
              </a:ext>
            </a:extLst>
          </p:cNvPr>
          <p:cNvSpPr txBox="1">
            <a:spLocks/>
          </p:cNvSpPr>
          <p:nvPr/>
        </p:nvSpPr>
        <p:spPr>
          <a:xfrm>
            <a:off x="286928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err="1"/>
              <a:t>Menganalisa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</a:t>
            </a:r>
            <a:r>
              <a:rPr lang="en-US" err="1"/>
              <a:t>klasifikasi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model. 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membuat</a:t>
            </a:r>
            <a:r>
              <a:rPr lang="en-US"/>
              <a:t> scatter plot, </a:t>
            </a:r>
            <a:r>
              <a:rPr lang="en-US" err="1"/>
              <a:t>dendogram</a:t>
            </a:r>
            <a:r>
              <a:rPr lang="en-US"/>
              <a:t> dan </a:t>
            </a:r>
            <a:r>
              <a:rPr lang="en-US" err="1"/>
              <a:t>menganalisa</a:t>
            </a:r>
            <a:r>
              <a:rPr lang="en-US"/>
              <a:t> </a:t>
            </a:r>
            <a:r>
              <a:rPr lang="en-US" err="1"/>
              <a:t>kohesi</a:t>
            </a:r>
            <a:r>
              <a:rPr lang="en-US"/>
              <a:t> dan </a:t>
            </a:r>
            <a:r>
              <a:rPr lang="en-US" err="1"/>
              <a:t>separasi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model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silhoutte</a:t>
            </a:r>
            <a:r>
              <a:rPr lang="en-US"/>
              <a:t> coefficient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9081-6E0E-436B-8B86-1E65B20FBC93}"/>
                  </a:ext>
                </a:extLst>
              </p:cNvPr>
              <p:cNvSpPr txBox="1"/>
              <p:nvPr/>
            </p:nvSpPr>
            <p:spPr>
              <a:xfrm>
                <a:off x="370002" y="3198167"/>
                <a:ext cx="6094428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b="1" i="1">
                    <a:effectLst/>
                    <a:latin typeface="charter"/>
                  </a:rPr>
                  <a:t>Silhouette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𝒄𝒐𝒉𝒆𝒔𝒊𝒐𝒏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𝒔𝒆𝒑𝒂𝒓𝒂𝒕𝒊𝒐𝒏</m:t>
                        </m:r>
                      </m:den>
                    </m:f>
                  </m:oMath>
                </a14:m>
                <a:endParaRPr lang="en-ID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9081-6E0E-436B-8B86-1E65B20FB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2" y="3198167"/>
                <a:ext cx="6094428" cy="680699"/>
              </a:xfrm>
              <a:prstGeom prst="rect">
                <a:avLst/>
              </a:prstGeom>
              <a:blipFill>
                <a:blip r:embed="rId5"/>
                <a:stretch>
                  <a:fillRect l="-1602" b="-18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78C111A-A41C-4B6A-8878-BB252AF9A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8" y="4511326"/>
            <a:ext cx="5638857" cy="1809188"/>
          </a:xfrm>
        </p:spPr>
      </p:pic>
    </p:spTree>
    <p:extLst>
      <p:ext uri="{BB962C8B-B14F-4D97-AF65-F5344CB8AC3E}">
        <p14:creationId xmlns:p14="http://schemas.microsoft.com/office/powerpoint/2010/main" val="56758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7776-82B4-4AF6-9926-72B33EDF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3532"/>
          </a:xfrm>
        </p:spPr>
        <p:txBody>
          <a:bodyPr/>
          <a:lstStyle/>
          <a:p>
            <a:pPr algn="ctr"/>
            <a:r>
              <a:rPr lang="en-US" b="1" i="1" u="sng"/>
              <a:t>Clustering</a:t>
            </a:r>
            <a:br>
              <a:rPr lang="en-US" b="1" i="1" u="sng"/>
            </a:br>
            <a:r>
              <a:rPr lang="en-US" b="1" i="1" u="sng"/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0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88ED-F877-4368-A9EE-BB63811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316933"/>
            <a:ext cx="10515600" cy="1325563"/>
          </a:xfrm>
        </p:spPr>
        <p:txBody>
          <a:bodyPr/>
          <a:lstStyle/>
          <a:p>
            <a:r>
              <a:rPr lang="en-US" b="1" u="sng"/>
              <a:t>1.K-Means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67343E-1B1B-4BA5-BDC6-95B55E3C993A}"/>
              </a:ext>
            </a:extLst>
          </p:cNvPr>
          <p:cNvSpPr txBox="1">
            <a:spLocks/>
          </p:cNvSpPr>
          <p:nvPr/>
        </p:nvSpPr>
        <p:spPr>
          <a:xfrm>
            <a:off x="489857" y="1496582"/>
            <a:ext cx="112122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err="1"/>
              <a:t>Metode</a:t>
            </a:r>
            <a:r>
              <a:rPr lang="en-US" sz="2400"/>
              <a:t> </a:t>
            </a:r>
            <a:r>
              <a:rPr lang="en-US" sz="2400" err="1"/>
              <a:t>ini</a:t>
            </a:r>
            <a:r>
              <a:rPr lang="en-US" sz="2400"/>
              <a:t> </a:t>
            </a:r>
            <a:r>
              <a:rPr lang="en-US" sz="2400" err="1"/>
              <a:t>merupakan</a:t>
            </a:r>
            <a:r>
              <a:rPr lang="en-US" sz="2400"/>
              <a:t> salah </a:t>
            </a:r>
            <a:r>
              <a:rPr lang="en-US" sz="2400" err="1"/>
              <a:t>satu</a:t>
            </a:r>
            <a:r>
              <a:rPr lang="en-US" sz="2400"/>
              <a:t> </a:t>
            </a:r>
            <a:r>
              <a:rPr lang="en-US" sz="2400" err="1"/>
              <a:t>metode</a:t>
            </a:r>
            <a:r>
              <a:rPr lang="en-US" sz="2400"/>
              <a:t> </a:t>
            </a:r>
            <a:r>
              <a:rPr lang="en-US" sz="2400" i="1"/>
              <a:t>clustering</a:t>
            </a:r>
            <a:r>
              <a:rPr lang="en-US" sz="2400"/>
              <a:t> </a:t>
            </a:r>
            <a:r>
              <a:rPr lang="en-US" sz="2400" err="1"/>
              <a:t>untuk</a:t>
            </a:r>
            <a:r>
              <a:rPr lang="en-US" sz="2400"/>
              <a:t> </a:t>
            </a:r>
            <a:r>
              <a:rPr lang="en-US" sz="2400" err="1"/>
              <a:t>mempartisi</a:t>
            </a:r>
            <a:r>
              <a:rPr lang="en-US" sz="2400"/>
              <a:t> </a:t>
            </a:r>
            <a:r>
              <a:rPr lang="en-US" sz="2400" err="1"/>
              <a:t>objek</a:t>
            </a:r>
            <a:r>
              <a:rPr lang="en-US" sz="2400"/>
              <a:t> </a:t>
            </a:r>
            <a:r>
              <a:rPr lang="en-US" sz="2400" err="1"/>
              <a:t>kedalam</a:t>
            </a:r>
            <a:r>
              <a:rPr lang="en-US" sz="2400"/>
              <a:t> </a:t>
            </a:r>
            <a:r>
              <a:rPr lang="en-US" sz="2400" err="1"/>
              <a:t>satu</a:t>
            </a:r>
            <a:r>
              <a:rPr lang="en-US" sz="2400"/>
              <a:t> </a:t>
            </a:r>
            <a:r>
              <a:rPr lang="en-US" sz="2400" err="1"/>
              <a:t>atau</a:t>
            </a:r>
            <a:r>
              <a:rPr lang="en-US" sz="2400"/>
              <a:t> </a:t>
            </a:r>
            <a:r>
              <a:rPr lang="en-US" sz="2400" err="1"/>
              <a:t>lebih</a:t>
            </a:r>
            <a:r>
              <a:rPr lang="en-US" sz="2400"/>
              <a:t> </a:t>
            </a:r>
            <a:r>
              <a:rPr lang="en-US" sz="2400" i="1"/>
              <a:t>cluster</a:t>
            </a:r>
            <a:r>
              <a:rPr lang="en-US" sz="2400"/>
              <a:t> </a:t>
            </a:r>
            <a:r>
              <a:rPr lang="en-US" sz="2400" err="1"/>
              <a:t>berdasarkan</a:t>
            </a:r>
            <a:r>
              <a:rPr lang="en-US" sz="2400"/>
              <a:t> </a:t>
            </a:r>
            <a:r>
              <a:rPr lang="en-US" sz="2400" err="1"/>
              <a:t>karakteristiknya</a:t>
            </a:r>
            <a:r>
              <a:rPr lang="en-US" sz="2400"/>
              <a:t>, </a:t>
            </a:r>
            <a:r>
              <a:rPr lang="en-US" sz="2400" err="1"/>
              <a:t>sehingga</a:t>
            </a:r>
            <a:r>
              <a:rPr lang="en-US" sz="2400"/>
              <a:t> </a:t>
            </a:r>
            <a:r>
              <a:rPr lang="en-US" sz="2400" err="1"/>
              <a:t>objek</a:t>
            </a:r>
            <a:r>
              <a:rPr lang="en-US" sz="2400"/>
              <a:t> yang </a:t>
            </a:r>
            <a:r>
              <a:rPr lang="en-US" sz="2400" err="1"/>
              <a:t>mempunyai</a:t>
            </a:r>
            <a:r>
              <a:rPr lang="en-US" sz="2400"/>
              <a:t> </a:t>
            </a:r>
            <a:r>
              <a:rPr lang="en-US" sz="2400" err="1"/>
              <a:t>karakteristik</a:t>
            </a:r>
            <a:r>
              <a:rPr lang="en-US" sz="2400"/>
              <a:t> yang </a:t>
            </a:r>
            <a:r>
              <a:rPr lang="en-US" sz="2400" err="1"/>
              <a:t>sama</a:t>
            </a:r>
            <a:r>
              <a:rPr lang="en-US" sz="2400"/>
              <a:t> </a:t>
            </a:r>
            <a:r>
              <a:rPr lang="en-US" sz="2400" err="1"/>
              <a:t>dikelompokan</a:t>
            </a:r>
            <a:r>
              <a:rPr lang="en-US" sz="2400"/>
              <a:t> </a:t>
            </a:r>
            <a:r>
              <a:rPr lang="en-US" sz="2400" err="1"/>
              <a:t>dalam</a:t>
            </a:r>
            <a:r>
              <a:rPr lang="en-US" sz="2400"/>
              <a:t> </a:t>
            </a:r>
            <a:r>
              <a:rPr lang="en-US" sz="2400" err="1"/>
              <a:t>satu</a:t>
            </a:r>
            <a:r>
              <a:rPr lang="en-US" sz="2400"/>
              <a:t> cluster yang </a:t>
            </a:r>
            <a:r>
              <a:rPr lang="en-US" sz="2400" err="1"/>
              <a:t>sama</a:t>
            </a:r>
            <a:r>
              <a:rPr lang="en-US" sz="2400"/>
              <a:t> dan </a:t>
            </a:r>
            <a:r>
              <a:rPr lang="en-US" sz="2400" err="1"/>
              <a:t>objek</a:t>
            </a:r>
            <a:r>
              <a:rPr lang="en-US" sz="2400"/>
              <a:t> yang </a:t>
            </a:r>
            <a:r>
              <a:rPr lang="en-US" sz="2400" err="1"/>
              <a:t>mempunyai</a:t>
            </a:r>
            <a:r>
              <a:rPr lang="en-US" sz="2400"/>
              <a:t> </a:t>
            </a:r>
            <a:r>
              <a:rPr lang="en-US" sz="2400" err="1"/>
              <a:t>karakteristik</a:t>
            </a:r>
            <a:r>
              <a:rPr lang="en-US" sz="2400"/>
              <a:t> yang </a:t>
            </a:r>
            <a:r>
              <a:rPr lang="en-US" sz="2400" err="1"/>
              <a:t>berbeda</a:t>
            </a:r>
            <a:r>
              <a:rPr lang="en-US" sz="2400"/>
              <a:t> </a:t>
            </a:r>
            <a:r>
              <a:rPr lang="en-US" sz="2400" err="1"/>
              <a:t>dikelompokan</a:t>
            </a:r>
            <a:r>
              <a:rPr lang="en-US" sz="2400"/>
              <a:t> </a:t>
            </a:r>
            <a:r>
              <a:rPr lang="en-US" sz="2400" err="1"/>
              <a:t>kedalam</a:t>
            </a:r>
            <a:r>
              <a:rPr lang="en-US" sz="2400"/>
              <a:t> </a:t>
            </a:r>
            <a:r>
              <a:rPr lang="en-US" sz="2400" i="1"/>
              <a:t>cluster</a:t>
            </a:r>
            <a:r>
              <a:rPr lang="en-US" sz="2400"/>
              <a:t> yang lain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BB2F187-2BAC-4602-BB9F-C02C24209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t="6410" r="2649" b="6410"/>
          <a:stretch/>
        </p:blipFill>
        <p:spPr>
          <a:xfrm>
            <a:off x="3329256" y="3258766"/>
            <a:ext cx="4851706" cy="3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5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7969-D549-4868-9AD8-FD729D95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3614" cy="1325563"/>
          </a:xfrm>
        </p:spPr>
        <p:txBody>
          <a:bodyPr/>
          <a:lstStyle/>
          <a:p>
            <a:r>
              <a:rPr lang="en-US" b="1" u="sng"/>
              <a:t>Classification steps 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AD0C-768A-4D18-9F2D-F0FAA5DF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32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Import </a:t>
            </a:r>
            <a:r>
              <a:rPr lang="en-US" b="1">
                <a:cs typeface="Calibri"/>
              </a:rPr>
              <a:t>Library</a:t>
            </a:r>
            <a:endParaRPr lang="en-US" b="1"/>
          </a:p>
          <a:p>
            <a:r>
              <a:rPr lang="en-US"/>
              <a:t>Data </a:t>
            </a:r>
            <a:r>
              <a:rPr lang="en-US" b="1"/>
              <a:t>Input</a:t>
            </a:r>
            <a:endParaRPr lang="en-US"/>
          </a:p>
          <a:p>
            <a:r>
              <a:rPr lang="en-US"/>
              <a:t>Data </a:t>
            </a:r>
            <a:r>
              <a:rPr lang="en-US" b="1"/>
              <a:t>Preprocessing</a:t>
            </a:r>
            <a:endParaRPr lang="en-US" b="1">
              <a:cs typeface="Calibri"/>
            </a:endParaRPr>
          </a:p>
          <a:p>
            <a:r>
              <a:rPr lang="en-US"/>
              <a:t>Data </a:t>
            </a:r>
            <a:r>
              <a:rPr lang="en-US" b="1"/>
              <a:t>Splitting</a:t>
            </a:r>
            <a:endParaRPr lang="en-US" b="1">
              <a:cs typeface="Calibri"/>
            </a:endParaRPr>
          </a:p>
          <a:p>
            <a:r>
              <a:rPr lang="en-US" b="1"/>
              <a:t>Make</a:t>
            </a:r>
            <a:r>
              <a:rPr lang="en-US"/>
              <a:t> the model</a:t>
            </a:r>
            <a:endParaRPr lang="en-US">
              <a:cs typeface="Calibri"/>
            </a:endParaRPr>
          </a:p>
          <a:p>
            <a:r>
              <a:rPr lang="en-US" b="1"/>
              <a:t>Train</a:t>
            </a:r>
            <a:r>
              <a:rPr lang="en-US"/>
              <a:t> the model</a:t>
            </a:r>
            <a:endParaRPr lang="en-US">
              <a:cs typeface="Calibri"/>
            </a:endParaRPr>
          </a:p>
          <a:p>
            <a:r>
              <a:rPr lang="en-US" b="1"/>
              <a:t>Test</a:t>
            </a:r>
            <a:r>
              <a:rPr lang="en-US"/>
              <a:t> the model</a:t>
            </a:r>
            <a:endParaRPr lang="en-US">
              <a:cs typeface="Calibri"/>
            </a:endParaRPr>
          </a:p>
          <a:p>
            <a:r>
              <a:rPr lang="en-US" b="1"/>
              <a:t>Output</a:t>
            </a:r>
            <a:r>
              <a:rPr lang="en-US"/>
              <a:t> and Analyze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198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EFBA6A2-A0FC-4FCF-97E3-5765AB7283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09" y="8908"/>
            <a:ext cx="3550943" cy="2277344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345EFF-0BF5-4878-8557-0FBB3F228E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0595" y="10896"/>
            <a:ext cx="3550943" cy="2277344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0BDF4FB-0257-4C9A-A654-F1F219AF2A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86" y="2278346"/>
            <a:ext cx="3550943" cy="2277344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4DA814F-D866-4C14-BFD0-9DD9E5A9419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23872" y="2296708"/>
            <a:ext cx="3550943" cy="2277344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E0B89A7-D401-4C45-A232-1D1FADAA4FC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23873" y="4564158"/>
            <a:ext cx="3550943" cy="2277344"/>
          </a:xfrm>
          <a:prstGeom prst="rect">
            <a:avLst/>
          </a:prstGeom>
        </p:spPr>
      </p:pic>
      <p:pic>
        <p:nvPicPr>
          <p:cNvPr id="21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C501575-7CD8-4E19-BD20-23E3077DEB3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822" y="11636"/>
            <a:ext cx="3550943" cy="2277344"/>
          </a:xfrm>
          <a:prstGeom prst="rect">
            <a:avLst/>
          </a:prstGeom>
        </p:spPr>
      </p:pic>
      <p:pic>
        <p:nvPicPr>
          <p:cNvPr id="2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8910CA8-DF67-4171-B29E-1B48C207909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823" y="2292755"/>
            <a:ext cx="3550943" cy="2277344"/>
          </a:xfrm>
          <a:prstGeom prst="rect">
            <a:avLst/>
          </a:prstGeom>
        </p:spPr>
      </p:pic>
      <p:pic>
        <p:nvPicPr>
          <p:cNvPr id="23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205036E-E76D-446D-81AD-87C72FFFFB0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0822" y="4564159"/>
            <a:ext cx="3550943" cy="2277344"/>
          </a:xfrm>
          <a:prstGeom prst="rect">
            <a:avLst/>
          </a:prstGeom>
        </p:spPr>
      </p:pic>
      <p:pic>
        <p:nvPicPr>
          <p:cNvPr id="24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B9E2D09-1A06-4C33-9385-55DDBBED935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709" y="4554978"/>
            <a:ext cx="3550943" cy="22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FC5751-76EA-4919-B67F-6748C0B09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532" y="2332141"/>
            <a:ext cx="5159746" cy="3562408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1A8D082-D5C8-491F-92DD-9D628624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13" y="2332141"/>
            <a:ext cx="5205713" cy="35624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A60DEF-C40C-4F57-AF9E-9CC9189F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316933"/>
            <a:ext cx="10515600" cy="1325563"/>
          </a:xfrm>
        </p:spPr>
        <p:txBody>
          <a:bodyPr/>
          <a:lstStyle/>
          <a:p>
            <a:r>
              <a:rPr lang="en-US" b="1" u="sng"/>
              <a:t>1.K-Means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0D77B18-246E-46A8-B12F-BD7382FBCD27}"/>
              </a:ext>
            </a:extLst>
          </p:cNvPr>
          <p:cNvSpPr txBox="1">
            <a:spLocks/>
          </p:cNvSpPr>
          <p:nvPr/>
        </p:nvSpPr>
        <p:spPr>
          <a:xfrm>
            <a:off x="453134" y="1395594"/>
            <a:ext cx="1121228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err="1"/>
              <a:t>Berikut</a:t>
            </a:r>
            <a:r>
              <a:rPr lang="en-US" sz="2400"/>
              <a:t> </a:t>
            </a:r>
            <a:r>
              <a:rPr lang="en-US" sz="2400" err="1"/>
              <a:t>merupakan</a:t>
            </a:r>
            <a:r>
              <a:rPr lang="en-US" sz="2400"/>
              <a:t> </a:t>
            </a:r>
            <a:r>
              <a:rPr lang="en-US" sz="2400" err="1"/>
              <a:t>perbandingan</a:t>
            </a:r>
            <a:r>
              <a:rPr lang="en-US" sz="2400"/>
              <a:t> </a:t>
            </a:r>
            <a:r>
              <a:rPr lang="en-US" sz="2400" err="1"/>
              <a:t>antara</a:t>
            </a:r>
            <a:r>
              <a:rPr lang="en-US" sz="2400"/>
              <a:t> </a:t>
            </a:r>
            <a:r>
              <a:rPr lang="en-US" sz="2400" err="1"/>
              <a:t>nilai</a:t>
            </a:r>
            <a:r>
              <a:rPr lang="en-US" sz="2400"/>
              <a:t> SSE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jumlah</a:t>
            </a:r>
            <a:r>
              <a:rPr lang="en-US" sz="2400"/>
              <a:t> cluster, </a:t>
            </a:r>
            <a:r>
              <a:rPr lang="en-US" sz="2400" err="1"/>
              <a:t>beserta</a:t>
            </a:r>
            <a:r>
              <a:rPr lang="en-US" sz="2400"/>
              <a:t> </a:t>
            </a:r>
            <a:r>
              <a:rPr lang="en-US" sz="2400" err="1"/>
              <a:t>perbandingan</a:t>
            </a:r>
            <a:r>
              <a:rPr lang="en-US" sz="2400"/>
              <a:t> </a:t>
            </a:r>
            <a:r>
              <a:rPr lang="en-US" sz="2400" err="1"/>
              <a:t>antara</a:t>
            </a:r>
            <a:r>
              <a:rPr lang="en-US" sz="2400"/>
              <a:t> </a:t>
            </a:r>
            <a:r>
              <a:rPr lang="en-US" sz="2400" err="1"/>
              <a:t>nilai</a:t>
            </a:r>
            <a:r>
              <a:rPr lang="en-US" sz="2400"/>
              <a:t> </a:t>
            </a:r>
            <a:r>
              <a:rPr lang="en-US" sz="2400" err="1"/>
              <a:t>koefisien</a:t>
            </a:r>
            <a:r>
              <a:rPr lang="en-US" sz="2400"/>
              <a:t> Silhouette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jumlah</a:t>
            </a:r>
            <a:r>
              <a:rPr lang="en-US" sz="2400"/>
              <a:t> cluster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A82E946-F847-4C0C-BC01-CB5F7FE3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3" y="282892"/>
            <a:ext cx="2743200" cy="187988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425424D-CAFB-4D57-8C9D-E6AD013A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19" y="273434"/>
            <a:ext cx="2789773" cy="1889342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094677B1-2824-446E-BF89-3ADE67F9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2892"/>
            <a:ext cx="2743200" cy="1879884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552D40D-D5D7-4C8D-9AC9-A6826F8EF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985" y="288001"/>
            <a:ext cx="2743200" cy="1874775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D022C0A-401A-486E-B33F-ACA33799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83" y="2324654"/>
            <a:ext cx="2743200" cy="186944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5C124E6-F415-4EC1-9395-7FED98502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905" y="2324654"/>
            <a:ext cx="2743200" cy="184900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5DAAA90-94F8-4873-9EDF-381E3D358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27" y="2324654"/>
            <a:ext cx="2822297" cy="1921676"/>
          </a:xfrm>
          <a:prstGeom prst="rect">
            <a:avLst/>
          </a:prstGeom>
        </p:spPr>
      </p:pic>
      <p:pic>
        <p:nvPicPr>
          <p:cNvPr id="3" name="Picture 9" descr="Chart&#10;&#10;Description automatically generated">
            <a:extLst>
              <a:ext uri="{FF2B5EF4-FFF2-40B4-BE49-F238E27FC236}">
                <a16:creationId xmlns:a16="http://schemas.microsoft.com/office/drawing/2014/main" id="{95C39544-A97F-40B4-9E21-A34D8AE45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2846" y="2324654"/>
            <a:ext cx="2796585" cy="1921676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DBFC714D-64A5-4EDD-8B8D-B9B778449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83" y="4355972"/>
            <a:ext cx="2743200" cy="18731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9AC201-C3E5-4DB4-AD14-0C3AAF0B9F6C}"/>
              </a:ext>
            </a:extLst>
          </p:cNvPr>
          <p:cNvSpPr txBox="1">
            <a:spLocks/>
          </p:cNvSpPr>
          <p:nvPr/>
        </p:nvSpPr>
        <p:spPr>
          <a:xfrm>
            <a:off x="3131905" y="4538932"/>
            <a:ext cx="8164286" cy="16901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/>
              <a:t>Silhouette Coefficient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diplot</a:t>
            </a:r>
            <a:r>
              <a:rPr lang="en-US"/>
              <a:t>, </a:t>
            </a:r>
            <a:r>
              <a:rPr lang="en-US" err="1"/>
              <a:t>dimana</a:t>
            </a:r>
            <a:r>
              <a:rPr lang="en-US"/>
              <a:t> clustering yang </a:t>
            </a:r>
            <a:r>
              <a:rPr lang="en-US" err="1"/>
              <a:t>baik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ketika</a:t>
            </a:r>
            <a:r>
              <a:rPr lang="en-US"/>
              <a:t> </a:t>
            </a:r>
            <a:r>
              <a:rPr lang="en-US" err="1"/>
              <a:t>melewati</a:t>
            </a:r>
            <a:r>
              <a:rPr lang="en-US"/>
              <a:t> garis </a:t>
            </a:r>
            <a:r>
              <a:rPr lang="en-US" err="1"/>
              <a:t>putus-putus</a:t>
            </a:r>
            <a:r>
              <a:rPr lang="en-US"/>
              <a:t> dan </a:t>
            </a:r>
            <a:r>
              <a:rPr lang="en-US" err="1"/>
              <a:t>antar</a:t>
            </a:r>
            <a:r>
              <a:rPr lang="en-US"/>
              <a:t> cluster </a:t>
            </a:r>
            <a:r>
              <a:rPr lang="en-US" err="1"/>
              <a:t>memiliki</a:t>
            </a:r>
            <a:r>
              <a:rPr lang="en-US"/>
              <a:t> width yang </a:t>
            </a:r>
            <a:r>
              <a:rPr lang="en-US" err="1"/>
              <a:t>sama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897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B15A-5E27-4D26-9F79-A36B8F6E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316932"/>
            <a:ext cx="10515600" cy="1325563"/>
          </a:xfrm>
        </p:spPr>
        <p:txBody>
          <a:bodyPr/>
          <a:lstStyle/>
          <a:p>
            <a:r>
              <a:rPr lang="en-US" b="1" u="sng"/>
              <a:t>2.Single Link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FCB865-4B2B-4A4B-87CC-8141593B0F63}"/>
              </a:ext>
            </a:extLst>
          </p:cNvPr>
          <p:cNvSpPr txBox="1">
            <a:spLocks/>
          </p:cNvSpPr>
          <p:nvPr/>
        </p:nvSpPr>
        <p:spPr>
          <a:xfrm>
            <a:off x="489857" y="16424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73676-579F-4A4C-815C-30535544E48D}"/>
              </a:ext>
            </a:extLst>
          </p:cNvPr>
          <p:cNvSpPr/>
          <p:nvPr/>
        </p:nvSpPr>
        <p:spPr>
          <a:xfrm>
            <a:off x="489857" y="1642495"/>
            <a:ext cx="11212286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400"/>
              <a:t>Salah </a:t>
            </a:r>
            <a:r>
              <a:rPr lang="en-US" sz="2400" err="1"/>
              <a:t>satu</a:t>
            </a:r>
            <a:r>
              <a:rPr lang="en-US" sz="2400"/>
              <a:t> </a:t>
            </a:r>
            <a:r>
              <a:rPr lang="en-US" sz="2400" err="1"/>
              <a:t>metode</a:t>
            </a:r>
            <a:r>
              <a:rPr lang="en-US" sz="2400"/>
              <a:t> </a:t>
            </a:r>
            <a:r>
              <a:rPr lang="en-US" sz="2400" i="1"/>
              <a:t>clustering</a:t>
            </a:r>
            <a:r>
              <a:rPr lang="en-US" sz="2400"/>
              <a:t> </a:t>
            </a:r>
            <a:r>
              <a:rPr lang="en-US" sz="2400" err="1"/>
              <a:t>hierarki</a:t>
            </a:r>
            <a:r>
              <a:rPr lang="en-US" sz="2400"/>
              <a:t> </a:t>
            </a:r>
            <a:r>
              <a:rPr lang="en-US" sz="2400" err="1"/>
              <a:t>berdasarkan</a:t>
            </a:r>
            <a:r>
              <a:rPr lang="en-US" sz="2400"/>
              <a:t> pada </a:t>
            </a:r>
            <a:r>
              <a:rPr lang="en-US" sz="2400" err="1"/>
              <a:t>pengelompokan</a:t>
            </a:r>
            <a:r>
              <a:rPr lang="en-US" sz="2400"/>
              <a:t> cluster </a:t>
            </a:r>
            <a:r>
              <a:rPr lang="en-US" sz="2400" err="1"/>
              <a:t>secara</a:t>
            </a:r>
            <a:r>
              <a:rPr lang="en-US" sz="2400"/>
              <a:t> bottom-up (</a:t>
            </a:r>
            <a:r>
              <a:rPr lang="en-US" sz="2400" err="1"/>
              <a:t>pengelompokan</a:t>
            </a:r>
            <a:r>
              <a:rPr lang="en-US" sz="2400"/>
              <a:t> </a:t>
            </a:r>
            <a:r>
              <a:rPr lang="en-US" sz="2400" err="1"/>
              <a:t>aglomeratif</a:t>
            </a:r>
            <a:r>
              <a:rPr lang="en-US" sz="2400"/>
              <a:t>), pada </a:t>
            </a:r>
            <a:r>
              <a:rPr lang="en-US" sz="2400" err="1"/>
              <a:t>setiap</a:t>
            </a:r>
            <a:r>
              <a:rPr lang="en-US" sz="2400"/>
              <a:t> </a:t>
            </a:r>
            <a:r>
              <a:rPr lang="en-US" sz="2400" err="1"/>
              <a:t>langkah</a:t>
            </a:r>
            <a:r>
              <a:rPr lang="en-US" sz="2400"/>
              <a:t> </a:t>
            </a:r>
            <a:r>
              <a:rPr lang="en-US" sz="2400" err="1"/>
              <a:t>menggabungkan</a:t>
            </a:r>
            <a:r>
              <a:rPr lang="en-US" sz="2400"/>
              <a:t> </a:t>
            </a:r>
            <a:r>
              <a:rPr lang="en-US" sz="2400" err="1"/>
              <a:t>dua</a:t>
            </a:r>
            <a:r>
              <a:rPr lang="en-US" sz="2400"/>
              <a:t> cluster yang </a:t>
            </a:r>
            <a:r>
              <a:rPr lang="en-US" sz="2400" err="1"/>
              <a:t>berisi</a:t>
            </a:r>
            <a:r>
              <a:rPr lang="en-US" sz="2400"/>
              <a:t> </a:t>
            </a:r>
            <a:r>
              <a:rPr lang="en-US" sz="2400" err="1"/>
              <a:t>pasangan</a:t>
            </a:r>
            <a:r>
              <a:rPr lang="en-US" sz="2400"/>
              <a:t> </a:t>
            </a:r>
            <a:r>
              <a:rPr lang="en-US" sz="2400" err="1"/>
              <a:t>terdekat</a:t>
            </a:r>
            <a:r>
              <a:rPr lang="en-US" sz="2400"/>
              <a:t> </a:t>
            </a:r>
            <a:r>
              <a:rPr lang="en-US" sz="2400" err="1"/>
              <a:t>dari</a:t>
            </a:r>
            <a:r>
              <a:rPr lang="en-US" sz="2400"/>
              <a:t> </a:t>
            </a:r>
            <a:r>
              <a:rPr lang="en-US" sz="2400" err="1"/>
              <a:t>elemen</a:t>
            </a:r>
            <a:r>
              <a:rPr lang="en-US" sz="2400"/>
              <a:t> yang </a:t>
            </a:r>
            <a:r>
              <a:rPr lang="en-US" sz="2400" err="1"/>
              <a:t>belum</a:t>
            </a:r>
            <a:r>
              <a:rPr lang="en-US" sz="2400"/>
              <a:t> </a:t>
            </a:r>
            <a:r>
              <a:rPr lang="en-US" sz="2400" err="1"/>
              <a:t>termasuk</a:t>
            </a:r>
            <a:r>
              <a:rPr lang="en-US" sz="2400"/>
              <a:t> </a:t>
            </a:r>
            <a:r>
              <a:rPr lang="en-US" sz="2400" err="1"/>
              <a:t>dalam</a:t>
            </a:r>
            <a:r>
              <a:rPr lang="en-US" sz="2400"/>
              <a:t> cluster yang </a:t>
            </a:r>
            <a:r>
              <a:rPr lang="en-US" sz="2400" err="1"/>
              <a:t>sama</a:t>
            </a:r>
            <a:r>
              <a:rPr lang="en-US" sz="2400"/>
              <a:t> </a:t>
            </a:r>
            <a:r>
              <a:rPr lang="en-US" sz="2400" err="1"/>
              <a:t>satu</a:t>
            </a:r>
            <a:r>
              <a:rPr lang="en-US" sz="2400"/>
              <a:t> </a:t>
            </a:r>
            <a:r>
              <a:rPr lang="en-US" sz="2400" err="1"/>
              <a:t>sama</a:t>
            </a:r>
            <a:r>
              <a:rPr lang="en-US" sz="2400"/>
              <a:t> lain. </a:t>
            </a:r>
            <a:endParaRPr lang="en-US" sz="2400">
              <a:cs typeface="Calibri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7DCCFC7-3A26-498A-AEFB-875785F75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9806" r="2688" b="9806"/>
          <a:stretch/>
        </p:blipFill>
        <p:spPr>
          <a:xfrm>
            <a:off x="2413154" y="3531141"/>
            <a:ext cx="7158864" cy="296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9D8D10A-EB0A-4360-8D8F-5FCC877B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70" y="22028"/>
            <a:ext cx="3302802" cy="2277020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9EBB27B-E67A-4462-BFCB-01B45A1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44" y="22545"/>
            <a:ext cx="3300324" cy="2281195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CF1CF8E-4668-427D-9A66-F64318BD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485" y="12848"/>
            <a:ext cx="3295687" cy="2286984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639B9C3-F99D-497A-9C76-F5C522DA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175" y="2262641"/>
            <a:ext cx="3300143" cy="228119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76832B1-2E9D-4F17-80B6-5E7FB6CBD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550" y="2267124"/>
            <a:ext cx="3302802" cy="227990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6880865-0C55-41C8-B842-698B442CE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263" y="2275658"/>
            <a:ext cx="3302802" cy="228119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E543B55-281C-4342-91C7-5173BB1F4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545" y="4552479"/>
            <a:ext cx="3300960" cy="2281195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6DE4F6B-896E-4281-B652-22A12D2A0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055" y="4540569"/>
            <a:ext cx="3300143" cy="228665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A9D3A8-B4A5-4EA4-B434-0D2223073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6016" y="4551267"/>
            <a:ext cx="3302802" cy="22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B27A559-B2B6-4189-98DB-C54626E4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7" y="2373105"/>
            <a:ext cx="5581998" cy="3792798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80957487-D3CC-42BE-ACBB-0CF3BBE4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58" y="2373104"/>
            <a:ext cx="5374814" cy="37927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07B0E9-AAB5-4033-95A2-8152113825F9}"/>
              </a:ext>
            </a:extLst>
          </p:cNvPr>
          <p:cNvSpPr txBox="1">
            <a:spLocks/>
          </p:cNvSpPr>
          <p:nvPr/>
        </p:nvSpPr>
        <p:spPr>
          <a:xfrm>
            <a:off x="453134" y="1395594"/>
            <a:ext cx="1121228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err="1"/>
              <a:t>Berikut</a:t>
            </a:r>
            <a:r>
              <a:rPr lang="en-US" sz="2400"/>
              <a:t> </a:t>
            </a:r>
            <a:r>
              <a:rPr lang="en-US" sz="2400" err="1"/>
              <a:t>merupakan</a:t>
            </a:r>
            <a:r>
              <a:rPr lang="en-US" sz="2400"/>
              <a:t> </a:t>
            </a:r>
            <a:r>
              <a:rPr lang="en-US" sz="2400" err="1"/>
              <a:t>perbandingan</a:t>
            </a:r>
            <a:r>
              <a:rPr lang="en-US" sz="2400"/>
              <a:t> </a:t>
            </a:r>
            <a:r>
              <a:rPr lang="en-US" sz="2400" err="1"/>
              <a:t>antara</a:t>
            </a:r>
            <a:r>
              <a:rPr lang="en-US" sz="2400"/>
              <a:t> </a:t>
            </a:r>
            <a:r>
              <a:rPr lang="en-US" sz="2400" err="1"/>
              <a:t>koefisien</a:t>
            </a:r>
            <a:r>
              <a:rPr lang="en-US" sz="2400"/>
              <a:t> silhouette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jumlah</a:t>
            </a:r>
            <a:r>
              <a:rPr lang="en-US" sz="2400"/>
              <a:t> cluster, </a:t>
            </a:r>
            <a:r>
              <a:rPr lang="en-US" sz="2400" err="1"/>
              <a:t>beserta</a:t>
            </a:r>
            <a:r>
              <a:rPr lang="en-US" sz="2400"/>
              <a:t> </a:t>
            </a:r>
            <a:r>
              <a:rPr lang="en-US" sz="2400" err="1"/>
              <a:t>visualisasi</a:t>
            </a:r>
            <a:r>
              <a:rPr lang="en-US" sz="2400"/>
              <a:t> </a:t>
            </a:r>
            <a:r>
              <a:rPr lang="en-US" sz="2400" err="1"/>
              <a:t>dari</a:t>
            </a:r>
            <a:r>
              <a:rPr lang="en-US" sz="2400"/>
              <a:t> clustering single link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91B08B-DBCC-42A6-B650-6B5EC92C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16" y="392910"/>
            <a:ext cx="10515600" cy="1325563"/>
          </a:xfrm>
        </p:spPr>
        <p:txBody>
          <a:bodyPr/>
          <a:lstStyle/>
          <a:p>
            <a:r>
              <a:rPr lang="en-US" b="1" u="sng"/>
              <a:t>2.Single Link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458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1EF8-DEE2-4FEF-9D2D-EB80FFAA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80" y="310284"/>
            <a:ext cx="10515600" cy="1325563"/>
          </a:xfrm>
        </p:spPr>
        <p:txBody>
          <a:bodyPr/>
          <a:lstStyle/>
          <a:p>
            <a:r>
              <a:rPr lang="en-US" b="1" u="sng"/>
              <a:t>3.Complete Link</a:t>
            </a:r>
            <a:endParaRPr lang="en-US">
              <a:cs typeface="Calibri Light" panose="020F03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B5D78-B6AA-4A4E-87C5-91C63E176E55}"/>
              </a:ext>
            </a:extLst>
          </p:cNvPr>
          <p:cNvSpPr txBox="1"/>
          <p:nvPr/>
        </p:nvSpPr>
        <p:spPr>
          <a:xfrm>
            <a:off x="838200" y="1399251"/>
            <a:ext cx="1051560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400" err="1"/>
              <a:t>Berbeda</a:t>
            </a:r>
            <a:r>
              <a:rPr lang="en-US" sz="2400"/>
              <a:t> </a:t>
            </a:r>
            <a:r>
              <a:rPr lang="en-US" sz="2400" err="1"/>
              <a:t>dengan</a:t>
            </a:r>
            <a:r>
              <a:rPr lang="en-US" sz="2400"/>
              <a:t> single link, </a:t>
            </a:r>
            <a:r>
              <a:rPr lang="en-US" sz="2400" err="1"/>
              <a:t>dimana</a:t>
            </a:r>
            <a:r>
              <a:rPr lang="en-US" sz="2400"/>
              <a:t> </a:t>
            </a:r>
            <a:r>
              <a:rPr lang="en-US" sz="2400" err="1">
                <a:ea typeface="+mn-lt"/>
                <a:cs typeface="+mn-lt"/>
              </a:rPr>
              <a:t>kesamaan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dua</a:t>
            </a:r>
            <a:r>
              <a:rPr lang="en-US" sz="2400">
                <a:ea typeface="+mn-lt"/>
                <a:cs typeface="+mn-lt"/>
              </a:rPr>
              <a:t> cluster </a:t>
            </a:r>
            <a:r>
              <a:rPr lang="en-US" sz="2400" err="1">
                <a:ea typeface="+mn-lt"/>
                <a:cs typeface="+mn-lt"/>
              </a:rPr>
              <a:t>adalah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kesamaan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anggota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mereka</a:t>
            </a:r>
            <a:r>
              <a:rPr lang="en-US" sz="2400">
                <a:ea typeface="+mn-lt"/>
                <a:cs typeface="+mn-lt"/>
              </a:rPr>
              <a:t> yang paling </a:t>
            </a:r>
            <a:r>
              <a:rPr lang="en-US" sz="2400" err="1">
                <a:ea typeface="+mn-lt"/>
                <a:cs typeface="+mn-lt"/>
              </a:rPr>
              <a:t>mirip</a:t>
            </a:r>
            <a:r>
              <a:rPr lang="en-US" sz="2400">
                <a:ea typeface="+mn-lt"/>
                <a:cs typeface="+mn-lt"/>
              </a:rPr>
              <a:t>, pada Complete Link, </a:t>
            </a:r>
            <a:r>
              <a:rPr lang="en-US" sz="2400" err="1">
                <a:ea typeface="+mn-lt"/>
                <a:cs typeface="+mn-lt"/>
              </a:rPr>
              <a:t>kesamaan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dua</a:t>
            </a:r>
            <a:r>
              <a:rPr lang="en-US" sz="2400">
                <a:ea typeface="+mn-lt"/>
                <a:cs typeface="+mn-lt"/>
              </a:rPr>
              <a:t> cluster </a:t>
            </a:r>
            <a:r>
              <a:rPr lang="en-US" sz="2400" err="1">
                <a:ea typeface="+mn-lt"/>
                <a:cs typeface="+mn-lt"/>
              </a:rPr>
              <a:t>adalah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kesamaan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anggota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mereka</a:t>
            </a:r>
            <a:r>
              <a:rPr lang="en-US" sz="2400">
                <a:ea typeface="+mn-lt"/>
                <a:cs typeface="+mn-lt"/>
              </a:rPr>
              <a:t> yang paling </a:t>
            </a:r>
            <a:r>
              <a:rPr lang="en-US" sz="2400" err="1">
                <a:ea typeface="+mn-lt"/>
                <a:cs typeface="+mn-lt"/>
              </a:rPr>
              <a:t>berbeda</a:t>
            </a:r>
            <a:r>
              <a:rPr lang="en-US" sz="2400">
                <a:ea typeface="+mn-lt"/>
                <a:cs typeface="+mn-lt"/>
              </a:rPr>
              <a:t>. </a:t>
            </a:r>
            <a:r>
              <a:rPr lang="en-US" sz="2400" err="1">
                <a:ea typeface="+mn-lt"/>
                <a:cs typeface="+mn-lt"/>
              </a:rPr>
              <a:t>Sehingga</a:t>
            </a:r>
            <a:r>
              <a:rPr lang="en-US" sz="2400">
                <a:ea typeface="+mn-lt"/>
                <a:cs typeface="+mn-lt"/>
              </a:rPr>
              <a:t> clustering </a:t>
            </a:r>
            <a:r>
              <a:rPr lang="en-US" sz="2400" err="1">
                <a:ea typeface="+mn-lt"/>
                <a:cs typeface="+mn-lt"/>
              </a:rPr>
              <a:t>ini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lebih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cocok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untuk</a:t>
            </a:r>
            <a:r>
              <a:rPr lang="en-US" sz="2400">
                <a:ea typeface="+mn-lt"/>
                <a:cs typeface="+mn-lt"/>
              </a:rPr>
              <a:t> cluster yang </a:t>
            </a:r>
            <a:r>
              <a:rPr lang="en-US" sz="2400" err="1">
                <a:ea typeface="+mn-lt"/>
                <a:cs typeface="+mn-lt"/>
              </a:rPr>
              <a:t>lebih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kompak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dengan</a:t>
            </a:r>
            <a:r>
              <a:rPr lang="en-US" sz="2400">
                <a:ea typeface="+mn-lt"/>
                <a:cs typeface="+mn-lt"/>
              </a:rPr>
              <a:t> diameter </a:t>
            </a:r>
            <a:r>
              <a:rPr lang="en-US" sz="2400" err="1">
                <a:ea typeface="+mn-lt"/>
                <a:cs typeface="+mn-lt"/>
              </a:rPr>
              <a:t>lebih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kecil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dibandingkan</a:t>
            </a:r>
            <a:r>
              <a:rPr lang="en-US" sz="2400">
                <a:ea typeface="+mn-lt"/>
                <a:cs typeface="+mn-lt"/>
              </a:rPr>
              <a:t> cluster yang </a:t>
            </a:r>
            <a:r>
              <a:rPr lang="en-US" sz="2400" err="1">
                <a:ea typeface="+mn-lt"/>
                <a:cs typeface="+mn-lt"/>
              </a:rPr>
              <a:t>panjang</a:t>
            </a:r>
            <a:r>
              <a:rPr lang="en-US" sz="2400">
                <a:ea typeface="+mn-lt"/>
                <a:cs typeface="+mn-lt"/>
              </a:rPr>
              <a:t> dan </a:t>
            </a:r>
            <a:r>
              <a:rPr lang="en-US" sz="2400" err="1">
                <a:ea typeface="+mn-lt"/>
                <a:cs typeface="+mn-lt"/>
              </a:rPr>
              <a:t>tidak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beraturan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tetapi</a:t>
            </a:r>
            <a:r>
              <a:rPr lang="en-US" sz="2400">
                <a:ea typeface="+mn-lt"/>
                <a:cs typeface="+mn-lt"/>
              </a:rPr>
              <a:t> juga </a:t>
            </a:r>
            <a:r>
              <a:rPr lang="en-US" sz="2400" err="1">
                <a:ea typeface="+mn-lt"/>
                <a:cs typeface="+mn-lt"/>
              </a:rPr>
              <a:t>menyebabkan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kepekaan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terhadap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pencilan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15ED9DE-215E-4044-9B09-8958BBF43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7789" r="2126" b="7789"/>
          <a:stretch/>
        </p:blipFill>
        <p:spPr>
          <a:xfrm>
            <a:off x="3292501" y="3949430"/>
            <a:ext cx="5452666" cy="25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4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2092687-50FE-4A52-931A-ED8AB584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09" y="-8952"/>
            <a:ext cx="3345330" cy="2342526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1F59579-FB57-48D7-9991-E3BCBDE7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02" y="-8952"/>
            <a:ext cx="3374387" cy="2346312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A369CDD-2168-467D-B0BB-CDA220AA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81" y="-8952"/>
            <a:ext cx="3325960" cy="2339592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953C3E-1392-445F-8D60-FE15900C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160" y="2323158"/>
            <a:ext cx="3335684" cy="234794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E016F0F-7CD8-4380-BF3D-8D8C7C5B3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72" y="2326449"/>
            <a:ext cx="3296943" cy="2341281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AF574AE-5DDF-459D-B41D-C24F8E9AD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267" y="2326449"/>
            <a:ext cx="3325960" cy="2346312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FAA9B38-A726-48C5-9ED0-8A3F79273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363" y="4660678"/>
            <a:ext cx="3345329" cy="2343766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F47A9F6F-A909-413A-B23A-F300A7594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884" y="4660678"/>
            <a:ext cx="3316314" cy="2338343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D7D1E23-02A2-4D7E-A0F4-7897860E8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070" y="4660605"/>
            <a:ext cx="3306588" cy="2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AACE828-7D29-455B-84A5-1924BAF1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8" y="2149801"/>
            <a:ext cx="5702486" cy="3805472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9ACC93B-A14C-4121-9A69-CA0D2C91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35" y="2151713"/>
            <a:ext cx="5380458" cy="380547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93FF80-EBBA-4871-8E67-32695FC7DFE9}"/>
              </a:ext>
            </a:extLst>
          </p:cNvPr>
          <p:cNvSpPr txBox="1">
            <a:spLocks/>
          </p:cNvSpPr>
          <p:nvPr/>
        </p:nvSpPr>
        <p:spPr>
          <a:xfrm>
            <a:off x="453134" y="1395594"/>
            <a:ext cx="1121228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err="1"/>
              <a:t>Berikut</a:t>
            </a:r>
            <a:r>
              <a:rPr lang="en-US" sz="2400"/>
              <a:t> </a:t>
            </a:r>
            <a:r>
              <a:rPr lang="en-US" sz="2400" err="1"/>
              <a:t>merupakan</a:t>
            </a:r>
            <a:r>
              <a:rPr lang="en-US" sz="2400"/>
              <a:t> </a:t>
            </a:r>
            <a:r>
              <a:rPr lang="en-US" sz="2400" err="1"/>
              <a:t>perbandingan</a:t>
            </a:r>
            <a:r>
              <a:rPr lang="en-US" sz="2400"/>
              <a:t> </a:t>
            </a:r>
            <a:r>
              <a:rPr lang="en-US" sz="2400" err="1"/>
              <a:t>antara</a:t>
            </a:r>
            <a:r>
              <a:rPr lang="en-US" sz="2400"/>
              <a:t> </a:t>
            </a:r>
            <a:r>
              <a:rPr lang="en-US" sz="2400" err="1"/>
              <a:t>koefisien</a:t>
            </a:r>
            <a:r>
              <a:rPr lang="en-US" sz="2400"/>
              <a:t> silhouette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jumlah</a:t>
            </a:r>
            <a:r>
              <a:rPr lang="en-US" sz="2400"/>
              <a:t> cluster, </a:t>
            </a:r>
            <a:r>
              <a:rPr lang="en-US" sz="2400" err="1"/>
              <a:t>beserta</a:t>
            </a:r>
            <a:r>
              <a:rPr lang="en-US" sz="2400"/>
              <a:t> </a:t>
            </a:r>
            <a:r>
              <a:rPr lang="en-US" sz="2400" err="1"/>
              <a:t>visualisasi</a:t>
            </a:r>
            <a:r>
              <a:rPr lang="en-US" sz="2400"/>
              <a:t> </a:t>
            </a:r>
            <a:r>
              <a:rPr lang="en-US" sz="2400" err="1"/>
              <a:t>dari</a:t>
            </a:r>
            <a:r>
              <a:rPr lang="en-US" sz="2400"/>
              <a:t> clustering single link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B8F0FE-ED91-4A23-AB18-5CF2A595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16" y="392910"/>
            <a:ext cx="10515600" cy="1325563"/>
          </a:xfrm>
        </p:spPr>
        <p:txBody>
          <a:bodyPr/>
          <a:lstStyle/>
          <a:p>
            <a:r>
              <a:rPr lang="en-US" b="1" u="sng"/>
              <a:t>3.Complete Link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6480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E568-0FBF-469D-AF94-14B0EDE6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err="1"/>
              <a:t>Analisis</a:t>
            </a:r>
            <a:r>
              <a:rPr lang="en-US" b="1" u="sng"/>
              <a:t> Hasil </a:t>
            </a:r>
            <a:endParaRPr lang="en-US" b="1" u="sng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938B-B580-4C91-A49E-0BB89D29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Pada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SSE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cluster di </a:t>
            </a:r>
            <a:r>
              <a:rPr lang="en-US" dirty="0">
                <a:solidFill>
                  <a:srgbClr val="FF0000"/>
                </a:solidFill>
              </a:rPr>
              <a:t>K-Means</a:t>
            </a:r>
            <a:r>
              <a:rPr lang="en-US" dirty="0"/>
              <a:t>,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SSE paling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jumlahnya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Silhoutte</a:t>
            </a:r>
            <a:r>
              <a:rPr lang="en-US" dirty="0"/>
              <a:t> Coefficient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cluster di </a:t>
            </a:r>
            <a:r>
              <a:rPr lang="en-US" dirty="0">
                <a:solidFill>
                  <a:srgbClr val="0070C0"/>
                </a:solidFill>
              </a:rPr>
              <a:t>single link</a:t>
            </a:r>
            <a:r>
              <a:rPr lang="en-US" dirty="0"/>
              <a:t>,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pengelompokkan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cluster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4</a:t>
            </a:r>
            <a:r>
              <a:rPr lang="en-US" dirty="0"/>
              <a:t> dan paling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9</a:t>
            </a:r>
          </a:p>
          <a:p>
            <a:endParaRPr lang="en-US" dirty="0"/>
          </a:p>
          <a:p>
            <a:r>
              <a:rPr lang="en-US" dirty="0"/>
              <a:t> Pada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Silhoutte</a:t>
            </a:r>
            <a:r>
              <a:rPr lang="en-US" dirty="0"/>
              <a:t> Coefficient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cluster di </a:t>
            </a:r>
            <a:r>
              <a:rPr lang="en-US" dirty="0">
                <a:solidFill>
                  <a:srgbClr val="FFFF00"/>
                </a:solidFill>
              </a:rPr>
              <a:t>complete link</a:t>
            </a:r>
            <a:r>
              <a:rPr lang="en-US" dirty="0"/>
              <a:t>,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pengelompokkan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cluster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2</a:t>
            </a:r>
            <a:r>
              <a:rPr lang="en-US" dirty="0"/>
              <a:t> dan paling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4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cs typeface="Calibri Light"/>
              </a:rPr>
              <a:t>Import Library 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120"/>
            <a:ext cx="10907598" cy="4799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>
                <a:cs typeface="Calibri"/>
              </a:rPr>
              <a:t>Library </a:t>
            </a:r>
            <a:r>
              <a:rPr lang="en-US" err="1">
                <a:cs typeface="Calibri"/>
              </a:rPr>
              <a:t>adalah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kumpulan</a:t>
            </a:r>
            <a:r>
              <a:rPr lang="en-US">
                <a:cs typeface="Calibri"/>
              </a:rPr>
              <a:t> code yang </a:t>
            </a:r>
            <a:r>
              <a:rPr lang="en-US" err="1">
                <a:cs typeface="Calibri"/>
              </a:rPr>
              <a:t>biasanya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terkumpul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dalam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sebuah</a:t>
            </a:r>
            <a:r>
              <a:rPr lang="en-US">
                <a:cs typeface="Calibri"/>
              </a:rPr>
              <a:t> namespace/module/package. </a:t>
            </a:r>
            <a:r>
              <a:rPr lang="en-US" err="1">
                <a:cs typeface="Calibri"/>
              </a:rPr>
              <a:t>Berikut</a:t>
            </a:r>
            <a:r>
              <a:rPr lang="en-US">
                <a:cs typeface="Calibri"/>
              </a:rPr>
              <a:t> library yang </a:t>
            </a:r>
            <a:r>
              <a:rPr lang="en-US" err="1">
                <a:cs typeface="Calibri"/>
              </a:rPr>
              <a:t>digunakan</a:t>
            </a:r>
            <a:r>
              <a:rPr lang="en-US">
                <a:cs typeface="Calibri"/>
              </a:rPr>
              <a:t> pada program classification</a:t>
            </a:r>
          </a:p>
          <a:p>
            <a:pPr algn="just"/>
            <a:r>
              <a:rPr lang="en-US" err="1">
                <a:cs typeface="Calibri"/>
              </a:rPr>
              <a:t>Numpy</a:t>
            </a:r>
            <a:endParaRPr lang="en-US">
              <a:cs typeface="Calibri"/>
            </a:endParaRPr>
          </a:p>
          <a:p>
            <a:pPr algn="just"/>
            <a:r>
              <a:rPr lang="en-US">
                <a:cs typeface="Calibri"/>
              </a:rPr>
              <a:t>Matplotlib</a:t>
            </a:r>
          </a:p>
          <a:p>
            <a:pPr algn="just"/>
            <a:r>
              <a:rPr lang="en-US">
                <a:cs typeface="Calibri"/>
              </a:rPr>
              <a:t>Pandas</a:t>
            </a:r>
          </a:p>
          <a:p>
            <a:pPr algn="just"/>
            <a:r>
              <a:rPr lang="en-US" err="1">
                <a:cs typeface="Calibri"/>
              </a:rPr>
              <a:t>Ipywidgets</a:t>
            </a:r>
            <a:endParaRPr lang="en-US">
              <a:cs typeface="Calibri"/>
            </a:endParaRPr>
          </a:p>
          <a:p>
            <a:pPr algn="just"/>
            <a:r>
              <a:rPr lang="en-US" err="1">
                <a:cs typeface="Calibri"/>
              </a:rPr>
              <a:t>sklearn</a:t>
            </a:r>
            <a:endParaRPr lang="en-US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71AF3BB-0581-4ECB-A035-685D62307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" t="8150" r="3615" b="8150"/>
          <a:stretch/>
        </p:blipFill>
        <p:spPr>
          <a:xfrm>
            <a:off x="6270089" y="2997725"/>
            <a:ext cx="4467042" cy="29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6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7935-CA1C-40B6-9403-A64290F3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25"/>
            <a:ext cx="10515600" cy="1325563"/>
          </a:xfrm>
        </p:spPr>
        <p:txBody>
          <a:bodyPr/>
          <a:lstStyle/>
          <a:p>
            <a:r>
              <a:rPr lang="en-US" b="1" u="sng" dirty="0"/>
              <a:t>Kesimpulan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C69C-7A84-4079-8AB9-BF48137D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i="1" dirty="0">
                <a:cs typeface="Calibri"/>
              </a:rPr>
              <a:t>Clustering dan Classification </a:t>
            </a:r>
            <a:r>
              <a:rPr lang="en-US" sz="3200" b="1" dirty="0" err="1">
                <a:cs typeface="Calibri"/>
              </a:rPr>
              <a:t>dapat</a:t>
            </a:r>
            <a:r>
              <a:rPr lang="en-US" sz="3200" b="1" dirty="0">
                <a:cs typeface="Calibri"/>
              </a:rPr>
              <a:t> </a:t>
            </a:r>
            <a:r>
              <a:rPr lang="en-US" sz="3200" b="1" dirty="0" err="1">
                <a:cs typeface="Calibri"/>
              </a:rPr>
              <a:t>diterapkan</a:t>
            </a:r>
            <a:r>
              <a:rPr lang="en-US" sz="3200" b="1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pada dataset </a:t>
            </a:r>
            <a:r>
              <a:rPr lang="en-US" sz="3200" b="1" dirty="0">
                <a:solidFill>
                  <a:srgbClr val="FF0000"/>
                </a:solidFill>
                <a:cs typeface="Calibri"/>
              </a:rPr>
              <a:t>Weather </a:t>
            </a:r>
            <a:r>
              <a:rPr lang="en-US" sz="3200" dirty="0" err="1">
                <a:cs typeface="Calibri"/>
              </a:rPr>
              <a:t>untuk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mengelompokkan</a:t>
            </a:r>
            <a:r>
              <a:rPr lang="en-US" sz="3200" dirty="0">
                <a:cs typeface="Calibri"/>
              </a:rPr>
              <a:t> data dan </a:t>
            </a:r>
            <a:r>
              <a:rPr lang="en-US" sz="3200" dirty="0" err="1">
                <a:cs typeface="Calibri"/>
              </a:rPr>
              <a:t>mengklasifikasikan</a:t>
            </a:r>
            <a:r>
              <a:rPr lang="en-US" sz="3200" dirty="0">
                <a:cs typeface="Calibri"/>
              </a:rPr>
              <a:t> data</a:t>
            </a:r>
          </a:p>
          <a:p>
            <a:pPr algn="just"/>
            <a:r>
              <a:rPr lang="en-US" sz="3200" dirty="0" err="1">
                <a:cs typeface="Calibri"/>
              </a:rPr>
              <a:t>Metode</a:t>
            </a:r>
            <a:r>
              <a:rPr lang="en-US" sz="3200" dirty="0">
                <a:cs typeface="Calibri"/>
              </a:rPr>
              <a:t> </a:t>
            </a:r>
            <a:r>
              <a:rPr lang="en-US" sz="3200" i="1" dirty="0">
                <a:cs typeface="Calibri"/>
              </a:rPr>
              <a:t>Classification </a:t>
            </a:r>
            <a:r>
              <a:rPr lang="en-US" sz="3200" dirty="0">
                <a:cs typeface="Calibri"/>
              </a:rPr>
              <a:t>yang paling </a:t>
            </a:r>
            <a:r>
              <a:rPr lang="en-US" sz="3200" dirty="0" err="1">
                <a:cs typeface="Calibri"/>
              </a:rPr>
              <a:t>baik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adalah</a:t>
            </a:r>
            <a:r>
              <a:rPr lang="en-US" sz="3200" dirty="0">
                <a:cs typeface="Calibri"/>
              </a:rPr>
              <a:t> </a:t>
            </a:r>
            <a:r>
              <a:rPr lang="en-US" sz="3200" b="1" dirty="0">
                <a:solidFill>
                  <a:srgbClr val="FF0000"/>
                </a:solidFill>
                <a:cs typeface="Calibri"/>
              </a:rPr>
              <a:t>KNN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dengan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tingkat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akurasi</a:t>
            </a:r>
            <a:r>
              <a:rPr lang="en-US" sz="3200" dirty="0">
                <a:cs typeface="Calibri"/>
              </a:rPr>
              <a:t> paling </a:t>
            </a:r>
            <a:r>
              <a:rPr lang="en-US" sz="3200" dirty="0" err="1">
                <a:cs typeface="Calibri"/>
              </a:rPr>
              <a:t>tinggi</a:t>
            </a:r>
            <a:endParaRPr lang="en-US" sz="3200" dirty="0">
              <a:cs typeface="Calibri"/>
            </a:endParaRPr>
          </a:p>
          <a:p>
            <a:pPr algn="just"/>
            <a:r>
              <a:rPr lang="en-US" sz="3200" dirty="0" err="1">
                <a:cs typeface="Calibri"/>
              </a:rPr>
              <a:t>Metode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Clutering</a:t>
            </a:r>
            <a:r>
              <a:rPr lang="en-US" sz="3200" dirty="0">
                <a:cs typeface="Calibri"/>
              </a:rPr>
              <a:t> yang paling </a:t>
            </a:r>
            <a:r>
              <a:rPr lang="en-US" sz="3200" dirty="0" err="1">
                <a:cs typeface="Calibri"/>
              </a:rPr>
              <a:t>baik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adalah</a:t>
            </a:r>
            <a:r>
              <a:rPr lang="en-US" sz="3200" dirty="0">
                <a:cs typeface="Calibri"/>
              </a:rPr>
              <a:t> </a:t>
            </a:r>
            <a:r>
              <a:rPr lang="en-US" sz="3200" b="1" dirty="0">
                <a:solidFill>
                  <a:srgbClr val="FF0000"/>
                </a:solidFill>
                <a:cs typeface="Calibri"/>
              </a:rPr>
              <a:t>K-Means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dengan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nilai</a:t>
            </a:r>
            <a:r>
              <a:rPr lang="en-US" sz="3200" dirty="0">
                <a:cs typeface="Calibri"/>
              </a:rPr>
              <a:t> silhouette coefficient paling </a:t>
            </a:r>
            <a:r>
              <a:rPr lang="en-US" sz="3200" dirty="0" err="1">
                <a:cs typeface="Calibri"/>
              </a:rPr>
              <a:t>mendekati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angka</a:t>
            </a:r>
            <a:r>
              <a:rPr lang="en-US" sz="3200" dirty="0">
                <a:cs typeface="Calibri"/>
              </a:rPr>
              <a:t> 1</a:t>
            </a:r>
          </a:p>
          <a:p>
            <a:pPr marL="0" indent="0" algn="just">
              <a:buNone/>
            </a:pP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64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4CA16D-4006-4E78-A42C-3A6BC48968FA}"/>
              </a:ext>
            </a:extLst>
          </p:cNvPr>
          <p:cNvSpPr txBox="1">
            <a:spLocks/>
          </p:cNvSpPr>
          <p:nvPr/>
        </p:nvSpPr>
        <p:spPr>
          <a:xfrm>
            <a:off x="-986857" y="2310888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 err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19BAEB-DA58-4B04-B4C1-F536E3050722}"/>
              </a:ext>
            </a:extLst>
          </p:cNvPr>
          <p:cNvSpPr txBox="1">
            <a:spLocks/>
          </p:cNvSpPr>
          <p:nvPr/>
        </p:nvSpPr>
        <p:spPr>
          <a:xfrm>
            <a:off x="-854813" y="1838620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29E124F-F452-4032-9434-E22BB7E6FC9E}"/>
              </a:ext>
            </a:extLst>
          </p:cNvPr>
          <p:cNvSpPr txBox="1">
            <a:spLocks/>
          </p:cNvSpPr>
          <p:nvPr/>
        </p:nvSpPr>
        <p:spPr>
          <a:xfrm>
            <a:off x="-613611" y="95712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ขอบคุณ</a:t>
            </a:r>
            <a:r>
              <a:rPr lang="en-US" i="1">
                <a:solidFill>
                  <a:srgbClr val="5C5C5C"/>
                </a:solidFill>
              </a:rPr>
              <a:t> 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</a:rPr>
              <a:t>Спасибо</a:t>
            </a:r>
            <a:r>
              <a:rPr lang="en-US" altLang="ko-KR">
                <a:solidFill>
                  <a:srgbClr val="5C5C5C"/>
                </a:solidFill>
                <a:ea typeface="맑은 고딕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맑은 고딕"/>
              </a:rPr>
              <a:t>감사합니다</a:t>
            </a:r>
            <a:endParaRPr lang="en-US" b="1">
              <a:solidFill>
                <a:srgbClr val="5C5C5C"/>
              </a:solidFill>
              <a:ea typeface="맑은 고딕"/>
              <a:cs typeface="Calibri Ligh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129C14-FD05-49B9-9EA5-FCD7D71CA7C3}"/>
              </a:ext>
            </a:extLst>
          </p:cNvPr>
          <p:cNvSpPr txBox="1">
            <a:spLocks/>
          </p:cNvSpPr>
          <p:nvPr/>
        </p:nvSpPr>
        <p:spPr>
          <a:xfrm>
            <a:off x="-1484096" y="3081781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sz="8600" b="1" i="1" err="1">
                <a:solidFill>
                  <a:srgbClr val="5C5C5C"/>
                </a:solidFill>
              </a:rPr>
              <a:t>Terima</a:t>
            </a:r>
            <a:r>
              <a:rPr lang="en-US" sz="8600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1DF2C-8674-4B7A-82FD-9FB073B15EDF}"/>
              </a:ext>
            </a:extLst>
          </p:cNvPr>
          <p:cNvSpPr txBox="1">
            <a:spLocks/>
          </p:cNvSpPr>
          <p:nvPr/>
        </p:nvSpPr>
        <p:spPr>
          <a:xfrm>
            <a:off x="-908703" y="5534734"/>
            <a:ext cx="14077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hr-HR" altLang="en-US" b="1" i="1">
                <a:solidFill>
                  <a:srgbClr val="5C5C5C"/>
                </a:solidFill>
                <a:latin typeface="Calibri Light"/>
                <a:cs typeface="Calibri Light"/>
              </a:rPr>
              <a:t>Hvala vam</a:t>
            </a:r>
            <a:r>
              <a:rPr lang="en-US" altLang="en-US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շնորհակալություaն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hy-AM" altLang="en-US" b="1" i="1">
                <a:solidFill>
                  <a:srgbClr val="5C5C5C"/>
                </a:solidFill>
                <a:latin typeface="Google Sans"/>
                <a:cs typeface="Calibri Light"/>
              </a:rPr>
              <a:t>Rahmat</a:t>
            </a:r>
            <a:r>
              <a:rPr lang="hy-AM" altLang="en-US">
                <a:solidFill>
                  <a:srgbClr val="5C5C5C"/>
                </a:solidFill>
                <a:latin typeface="Google Sans"/>
                <a:cs typeface="Calibri Light"/>
              </a:rPr>
              <a:t> 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Takk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</a:t>
            </a:r>
            <a:r>
              <a:rPr lang="en-US" altLang="en-US" b="1" i="1" err="1">
                <a:solidFill>
                  <a:srgbClr val="5C5C5C"/>
                </a:solidFill>
                <a:latin typeface="Calibri Light"/>
                <a:cs typeface="Calibri Light"/>
              </a:rPr>
              <a:t>skal</a:t>
            </a:r>
            <a:r>
              <a:rPr lang="en-US" altLang="en-US" b="1" i="1">
                <a:solidFill>
                  <a:srgbClr val="5C5C5C"/>
                </a:solidFill>
                <a:latin typeface="Calibri Light"/>
                <a:cs typeface="Calibri Light"/>
              </a:rPr>
              <a:t> du ha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AB2A01-5ADF-4DF6-869F-A0871F913807}"/>
              </a:ext>
            </a:extLst>
          </p:cNvPr>
          <p:cNvSpPr txBox="1">
            <a:spLocks/>
          </p:cNvSpPr>
          <p:nvPr/>
        </p:nvSpPr>
        <p:spPr>
          <a:xfrm>
            <a:off x="-776659" y="5008678"/>
            <a:ext cx="14273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Gratia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Hatur</a:t>
            </a:r>
            <a:r>
              <a:rPr lang="en-US" altLang="ko-KR" b="1" i="1">
                <a:solidFill>
                  <a:srgbClr val="5C5C5C"/>
                </a:solidFill>
                <a:ea typeface="+mj-lt"/>
                <a:cs typeface="+mj-lt"/>
              </a:rPr>
              <a:t> </a:t>
            </a:r>
            <a:r>
              <a:rPr lang="en-US" altLang="ko-KR" b="1" i="1" err="1">
                <a:solidFill>
                  <a:srgbClr val="5C5C5C"/>
                </a:solidFill>
                <a:ea typeface="+mj-lt"/>
                <a:cs typeface="+mj-lt"/>
              </a:rPr>
              <a:t>Nuhun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altLang="ko-KR" b="1" err="1">
                <a:solidFill>
                  <a:srgbClr val="5C5C5C"/>
                </a:solidFill>
                <a:ea typeface="+mj-lt"/>
                <a:cs typeface="+mj-lt"/>
              </a:rPr>
              <a:t>شكرا</a:t>
            </a:r>
            <a:r>
              <a:rPr lang="en-US" altLang="ko-KR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cam 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ơn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Bedankt</a:t>
            </a:r>
            <a:r>
              <a:rPr lang="en-US">
                <a:solidFill>
                  <a:srgbClr val="5C5C5C"/>
                </a:solidFill>
                <a:latin typeface="Calibri Light"/>
                <a:cs typeface="Calibri Light"/>
              </a:rPr>
              <a:t> </a:t>
            </a:r>
            <a:r>
              <a:rPr lang="mk-MK" altLang="en-US" b="1" i="1">
                <a:solidFill>
                  <a:srgbClr val="5C5C5C"/>
                </a:solidFill>
                <a:latin typeface="Google Sans"/>
              </a:rPr>
              <a:t>Ви благодарам</a:t>
            </a:r>
            <a:r>
              <a:rPr lang="mk-MK" altLang="en-US" sz="1200" b="1" i="1">
                <a:solidFill>
                  <a:srgbClr val="5C5C5C"/>
                </a:solidFill>
              </a:rPr>
              <a:t> </a:t>
            </a:r>
            <a:endParaRPr lang="mk-MK" altLang="en-US" sz="3600" b="1" i="1">
              <a:solidFill>
                <a:srgbClr val="5C5C5C"/>
              </a:solidFill>
              <a:latin typeface="Arial" panose="020B0604020202020204" pitchFamily="34" charset="0"/>
              <a:cs typeface="Arial"/>
            </a:endParaRPr>
          </a:p>
          <a:p>
            <a:pPr algn="ctr"/>
            <a:endParaRPr lang="en-US" b="1" i="1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2605E2-E1CA-44F9-9C61-D91D4D25807C}"/>
              </a:ext>
            </a:extLst>
          </p:cNvPr>
          <p:cNvSpPr txBox="1">
            <a:spLocks/>
          </p:cNvSpPr>
          <p:nvPr/>
        </p:nvSpPr>
        <p:spPr>
          <a:xfrm>
            <a:off x="-490634" y="4207866"/>
            <a:ext cx="137039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err="1">
                <a:solidFill>
                  <a:srgbClr val="5C5C5C"/>
                </a:solidFill>
              </a:rPr>
              <a:t>Obrigada</a:t>
            </a:r>
            <a:r>
              <a:rPr lang="en-US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Matur</a:t>
            </a:r>
            <a:r>
              <a:rPr lang="en-US" b="1" i="1">
                <a:solidFill>
                  <a:srgbClr val="5C5C5C"/>
                </a:solidFill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Nuwun</a:t>
            </a:r>
            <a:r>
              <a:rPr lang="en-US">
                <a:solidFill>
                  <a:srgbClr val="5C5C5C"/>
                </a:solidFill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ขอบคุณ</a:t>
            </a:r>
            <a:r>
              <a:rPr lang="en-US" i="1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en-US" b="1" i="1" err="1">
                <a:solidFill>
                  <a:srgbClr val="5C5C5C"/>
                </a:solidFill>
                <a:ea typeface="+mj-lt"/>
                <a:cs typeface="+mj-lt"/>
              </a:rPr>
              <a:t>Спасибо</a:t>
            </a:r>
            <a:r>
              <a:rPr lang="en-US">
                <a:solidFill>
                  <a:srgbClr val="5C5C5C"/>
                </a:solidFill>
                <a:ea typeface="+mj-lt"/>
                <a:cs typeface="+mj-lt"/>
              </a:rPr>
              <a:t> </a:t>
            </a:r>
            <a:r>
              <a:rPr lang="ko-KR" altLang="en-US" b="1">
                <a:solidFill>
                  <a:srgbClr val="5C5C5C"/>
                </a:solidFill>
                <a:ea typeface="+mj-lt"/>
                <a:cs typeface="+mj-lt"/>
              </a:rPr>
              <a:t>감사합니다</a:t>
            </a:r>
            <a:endParaRPr lang="en-US" b="1">
              <a:solidFill>
                <a:srgbClr val="5C5C5C"/>
              </a:solidFill>
              <a:ea typeface="+mj-lt"/>
              <a:cs typeface="+mj-lt"/>
            </a:endParaRPr>
          </a:p>
          <a:p>
            <a:pPr algn="ctr"/>
            <a:endParaRPr lang="en-US">
              <a:solidFill>
                <a:srgbClr val="5C5C5C"/>
              </a:solidFill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342857-799C-4B35-AE9E-958D824DE727}"/>
              </a:ext>
            </a:extLst>
          </p:cNvPr>
          <p:cNvSpPr txBox="1">
            <a:spLocks/>
          </p:cNvSpPr>
          <p:nvPr/>
        </p:nvSpPr>
        <p:spPr>
          <a:xfrm>
            <a:off x="-1591672" y="-181373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solidFill>
                  <a:srgbClr val="5C5C5C"/>
                </a:solidFill>
              </a:rPr>
              <a:t>Thankyou</a:t>
            </a:r>
            <a:r>
              <a:rPr lang="en-US">
                <a:solidFill>
                  <a:srgbClr val="5C5C5C"/>
                </a:solidFill>
              </a:rPr>
              <a:t>  </a:t>
            </a:r>
            <a:r>
              <a:rPr lang="zh-CN" altLang="en-US" b="1">
                <a:solidFill>
                  <a:srgbClr val="5C5C5C"/>
                </a:solidFill>
                <a:ea typeface="+mj-lt"/>
                <a:cs typeface="+mj-lt"/>
              </a:rPr>
              <a:t>谢谢</a:t>
            </a:r>
            <a:r>
              <a:rPr lang="zh-CN" altLang="en-US" i="1">
                <a:solidFill>
                  <a:srgbClr val="5C5C5C"/>
                </a:solidFill>
                <a:ea typeface="等线 Light"/>
              </a:rPr>
              <a:t> </a:t>
            </a:r>
            <a:r>
              <a:rPr lang="en-US" b="1" i="1">
                <a:solidFill>
                  <a:srgbClr val="5C5C5C"/>
                </a:solidFill>
              </a:rPr>
              <a:t>Merci</a:t>
            </a:r>
            <a:r>
              <a:rPr lang="en-US" altLang="zh-CN">
                <a:solidFill>
                  <a:srgbClr val="5C5C5C"/>
                </a:solidFill>
                <a:ea typeface="等线 Light"/>
              </a:rPr>
              <a:t> </a:t>
            </a:r>
            <a:r>
              <a:rPr lang="en-US" b="1" i="1" err="1">
                <a:solidFill>
                  <a:srgbClr val="5C5C5C"/>
                </a:solidFill>
              </a:rPr>
              <a:t>Terima</a:t>
            </a:r>
            <a:r>
              <a:rPr lang="en-US" b="1" i="1">
                <a:solidFill>
                  <a:srgbClr val="5C5C5C"/>
                </a:solidFill>
                <a:ea typeface="+mj-lt"/>
                <a:cs typeface="+mj-lt"/>
              </a:rPr>
              <a:t> Kasih</a:t>
            </a:r>
            <a:r>
              <a:rPr lang="en-US" altLang="ja-JP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>
                <a:solidFill>
                  <a:srgbClr val="5C5C5C"/>
                </a:solidFill>
                <a:ea typeface="游ゴシック Light"/>
              </a:rPr>
              <a:t>ありがとう</a:t>
            </a:r>
            <a:r>
              <a:rPr lang="ja-JP" altLang="en-US" i="1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ja-JP" altLang="en-US" b="1" i="1">
                <a:solidFill>
                  <a:srgbClr val="5C5C5C"/>
                </a:solidFill>
                <a:ea typeface="游ゴシック Light"/>
              </a:rPr>
              <a:t>Danke</a:t>
            </a:r>
            <a:r>
              <a:rPr lang="ja-JP" altLang="en-US">
                <a:solidFill>
                  <a:srgbClr val="5C5C5C"/>
                </a:solidFill>
                <a:ea typeface="游ゴシック Light"/>
              </a:rPr>
              <a:t> </a:t>
            </a:r>
            <a:r>
              <a:rPr lang="en-US" altLang="ja-JP" b="1" i="1" err="1">
                <a:solidFill>
                  <a:srgbClr val="5C5C5C"/>
                </a:solidFill>
                <a:ea typeface="+mj-lt"/>
              </a:rPr>
              <a:t>Grazie</a:t>
            </a:r>
            <a:endParaRPr lang="en-US" i="1">
              <a:solidFill>
                <a:srgbClr val="5C5C5C"/>
              </a:solidFill>
              <a:ea typeface="游ゴシック Light"/>
              <a:cs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EC3057-F910-4C16-BA11-5D8651A3B65F}"/>
              </a:ext>
            </a:extLst>
          </p:cNvPr>
          <p:cNvSpPr txBox="1">
            <a:spLocks/>
          </p:cNvSpPr>
          <p:nvPr/>
        </p:nvSpPr>
        <p:spPr>
          <a:xfrm>
            <a:off x="-1741544" y="3040960"/>
            <a:ext cx="1515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300" b="1" i="1" err="1"/>
              <a:t>Terima</a:t>
            </a:r>
            <a:r>
              <a:rPr lang="en-US" sz="7300" b="1" i="1">
                <a:ea typeface="+mj-lt"/>
                <a:cs typeface="+mj-lt"/>
              </a:rPr>
              <a:t> Kasih</a:t>
            </a:r>
            <a:r>
              <a:rPr lang="en-US" altLang="ja-JP" sz="7300">
                <a:solidFill>
                  <a:schemeClr val="tx1">
                    <a:lumMod val="85000"/>
                  </a:schemeClr>
                </a:solidFill>
                <a:ea typeface="游ゴシック Light"/>
              </a:rPr>
              <a:t> </a:t>
            </a:r>
            <a:endParaRPr lang="en-US" sz="7300" i="1">
              <a:solidFill>
                <a:schemeClr val="tx1">
                  <a:lumMod val="85000"/>
                </a:schemeClr>
              </a:solidFill>
              <a:ea typeface="游ゴシック Ligh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632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34CB-AAE6-4CCA-B160-82E47413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Input 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0014-31F1-4FC9-8399-1D69317D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Proses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merupakan</a:t>
            </a:r>
            <a:r>
              <a:rPr lang="en-US"/>
              <a:t> </a:t>
            </a:r>
            <a:r>
              <a:rPr lang="en-US" err="1"/>
              <a:t>memasukkan</a:t>
            </a:r>
            <a:r>
              <a:rPr lang="en-US"/>
              <a:t> data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program </a:t>
            </a:r>
            <a:r>
              <a:rPr lang="en-US" err="1"/>
              <a:t>menggunakan</a:t>
            </a:r>
            <a:r>
              <a:rPr lang="en-US"/>
              <a:t> library </a:t>
            </a:r>
            <a:r>
              <a:rPr lang="en-US" b="1"/>
              <a:t>Pandas. </a:t>
            </a:r>
            <a:r>
              <a:rPr lang="en-US"/>
              <a:t>Data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disimpan</a:t>
            </a:r>
            <a:r>
              <a:rPr lang="en-US"/>
              <a:t> pada </a:t>
            </a:r>
            <a:r>
              <a:rPr lang="en-US" err="1"/>
              <a:t>sebuah</a:t>
            </a:r>
            <a:r>
              <a:rPr lang="en-US"/>
              <a:t> </a:t>
            </a:r>
            <a:r>
              <a:rPr lang="en-US" err="1"/>
              <a:t>variabel</a:t>
            </a:r>
            <a:r>
              <a:rPr lang="en-US"/>
              <a:t> </a:t>
            </a:r>
            <a:r>
              <a:rPr lang="en-US" u="sng" err="1"/>
              <a:t>dengan</a:t>
            </a:r>
            <a:r>
              <a:rPr lang="en-US"/>
              <a:t> </a:t>
            </a:r>
            <a:r>
              <a:rPr lang="en-US" err="1"/>
              <a:t>jenis</a:t>
            </a:r>
            <a:r>
              <a:rPr lang="en-US"/>
              <a:t> </a:t>
            </a:r>
            <a:r>
              <a:rPr lang="en-US" err="1"/>
              <a:t>Dataframe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9D1E6ED-F4A2-4AA9-BF91-94703730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" t="9874" r="2096" b="9874"/>
          <a:stretch/>
        </p:blipFill>
        <p:spPr>
          <a:xfrm>
            <a:off x="2850036" y="3563333"/>
            <a:ext cx="6491928" cy="23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C5D3-E902-426C-97A4-2924EAC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Preprocessing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7FC0-8333-407F-B68A-48CA2F7C3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665" y="1852206"/>
            <a:ext cx="109701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/>
              <a:t>Pada </a:t>
            </a:r>
            <a:r>
              <a:rPr lang="en-US" err="1"/>
              <a:t>tahap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menerapkan</a:t>
            </a:r>
            <a:r>
              <a:rPr lang="en-US"/>
              <a:t> </a:t>
            </a:r>
            <a:r>
              <a:rPr lang="en-US" b="1" err="1"/>
              <a:t>Standarization</a:t>
            </a:r>
            <a:r>
              <a:rPr lang="en-US" b="1"/>
              <a:t>, </a:t>
            </a:r>
            <a:r>
              <a:rPr lang="en-US" err="1"/>
              <a:t>yaitu</a:t>
            </a:r>
            <a:r>
              <a:rPr lang="en-US"/>
              <a:t> </a:t>
            </a:r>
            <a:r>
              <a:rPr lang="en-US" err="1"/>
              <a:t>tahapan</a:t>
            </a:r>
            <a:r>
              <a:rPr lang="en-US"/>
              <a:t> yang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membuat</a:t>
            </a:r>
            <a:r>
              <a:rPr lang="en-US"/>
              <a:t> dataset </a:t>
            </a:r>
            <a:r>
              <a:rPr lang="en-US" err="1"/>
              <a:t>mempunyai</a:t>
            </a:r>
            <a:r>
              <a:rPr lang="en-US"/>
              <a:t> </a:t>
            </a:r>
            <a:r>
              <a:rPr lang="en-US" b="1"/>
              <a:t>mean = 0 </a:t>
            </a:r>
            <a:r>
              <a:rPr lang="en-US"/>
              <a:t>dan </a:t>
            </a:r>
            <a:r>
              <a:rPr lang="en-US" b="1"/>
              <a:t>variance = 1. </a:t>
            </a:r>
            <a:r>
              <a:rPr lang="en-US"/>
              <a:t>Hal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diterapkan</a:t>
            </a:r>
            <a:r>
              <a:rPr lang="en-US"/>
              <a:t> agar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en-US"/>
              <a:t> parameter yang </a:t>
            </a:r>
            <a:r>
              <a:rPr lang="en-US" err="1"/>
              <a:t>mendominasi</a:t>
            </a:r>
            <a:r>
              <a:rPr lang="en-US"/>
              <a:t> parameter </a:t>
            </a:r>
            <a:r>
              <a:rPr lang="en-US" err="1"/>
              <a:t>lainnya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9E8ED-D5C9-47FF-B744-7CB6CBCEF5E8}"/>
              </a:ext>
            </a:extLst>
          </p:cNvPr>
          <p:cNvGrpSpPr/>
          <p:nvPr/>
        </p:nvGrpSpPr>
        <p:grpSpPr>
          <a:xfrm>
            <a:off x="7950980" y="3804928"/>
            <a:ext cx="2405633" cy="2460353"/>
            <a:chOff x="7094605" y="3249885"/>
            <a:chExt cx="3167159" cy="323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A827E0-CB51-4FB0-83E7-F192ABDE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4606" y="3249885"/>
              <a:ext cx="3167158" cy="17517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CCB04-2575-4843-AE77-033E3545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4605" y="5001682"/>
              <a:ext cx="3167158" cy="1487403"/>
            </a:xfrm>
            <a:prstGeom prst="rect">
              <a:avLst/>
            </a:prstGeom>
          </p:spPr>
        </p:pic>
      </p:grp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20B825-11BD-44B5-B2D1-0689DDF60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" t="8974" r="1592" b="8974"/>
          <a:stretch/>
        </p:blipFill>
        <p:spPr>
          <a:xfrm>
            <a:off x="1144229" y="4034673"/>
            <a:ext cx="5793900" cy="21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AFEC-F1E9-4B5B-8106-C01FE306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Data Splitting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2EFD-E3E1-4094-8842-FC931BCA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M</a:t>
            </a:r>
            <a:r>
              <a:rPr lang="en-ID" err="1"/>
              <a:t>embagi</a:t>
            </a:r>
            <a:r>
              <a:rPr lang="en-ID"/>
              <a:t> data </a:t>
            </a:r>
            <a:r>
              <a:rPr lang="en-ID" err="1"/>
              <a:t>menjadi</a:t>
            </a:r>
            <a:r>
              <a:rPr lang="en-ID"/>
              <a:t> set </a:t>
            </a:r>
            <a:r>
              <a:rPr lang="en-ID" b="1"/>
              <a:t>train</a:t>
            </a:r>
            <a:r>
              <a:rPr lang="en-ID"/>
              <a:t> dan </a:t>
            </a:r>
            <a:r>
              <a:rPr lang="en-ID" b="1"/>
              <a:t>test</a:t>
            </a:r>
            <a:r>
              <a:rPr lang="en-ID"/>
              <a:t> </a:t>
            </a:r>
            <a:r>
              <a:rPr lang="en-ID" err="1"/>
              <a:t>dimana</a:t>
            </a:r>
            <a:r>
              <a:rPr lang="en-ID"/>
              <a:t> train set </a:t>
            </a:r>
            <a:r>
              <a:rPr lang="en-ID" err="1"/>
              <a:t>akan</a:t>
            </a:r>
            <a:r>
              <a:rPr lang="en-ID"/>
              <a:t> </a:t>
            </a:r>
            <a:r>
              <a:rPr lang="en-ID" err="1"/>
              <a:t>digunakan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b="1" err="1"/>
              <a:t>melatih</a:t>
            </a:r>
            <a:r>
              <a:rPr lang="en-ID"/>
              <a:t> model </a:t>
            </a:r>
            <a:r>
              <a:rPr lang="en-ID" err="1"/>
              <a:t>kita</a:t>
            </a:r>
            <a:r>
              <a:rPr lang="en-ID"/>
              <a:t> </a:t>
            </a:r>
            <a:r>
              <a:rPr lang="en-ID" err="1"/>
              <a:t>sedangkan</a:t>
            </a:r>
            <a:r>
              <a:rPr lang="en-ID"/>
              <a:t> test set </a:t>
            </a:r>
            <a:r>
              <a:rPr lang="en-ID" err="1"/>
              <a:t>akan</a:t>
            </a:r>
            <a:r>
              <a:rPr lang="en-ID"/>
              <a:t> </a:t>
            </a:r>
            <a:r>
              <a:rPr lang="en-ID" err="1"/>
              <a:t>digunakan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b="1" err="1"/>
              <a:t>menguji</a:t>
            </a:r>
            <a:r>
              <a:rPr lang="en-ID"/>
              <a:t> model yang </a:t>
            </a:r>
            <a:r>
              <a:rPr lang="en-ID" err="1"/>
              <a:t>dilatih</a:t>
            </a:r>
            <a:r>
              <a:rPr lang="en-ID"/>
              <a:t> pada train set. </a:t>
            </a:r>
            <a:r>
              <a:rPr lang="en-ID" err="1"/>
              <a:t>Sebelum</a:t>
            </a:r>
            <a:r>
              <a:rPr lang="en-ID"/>
              <a:t> data </a:t>
            </a:r>
            <a:r>
              <a:rPr lang="en-ID" err="1"/>
              <a:t>dipisah</a:t>
            </a:r>
            <a:r>
              <a:rPr lang="en-ID"/>
              <a:t>, data </a:t>
            </a:r>
            <a:r>
              <a:rPr lang="en-ID" b="1" err="1"/>
              <a:t>dirandom</a:t>
            </a:r>
            <a:r>
              <a:rPr lang="en-ID"/>
              <a:t> </a:t>
            </a:r>
            <a:r>
              <a:rPr lang="en-ID" err="1"/>
              <a:t>terlebih</a:t>
            </a:r>
            <a:r>
              <a:rPr lang="en-ID"/>
              <a:t> </a:t>
            </a:r>
            <a:r>
              <a:rPr lang="en-ID" err="1"/>
              <a:t>dahulu</a:t>
            </a:r>
            <a:r>
              <a:rPr lang="en-ID"/>
              <a:t> agar </a:t>
            </a:r>
            <a:r>
              <a:rPr lang="en-ID" err="1"/>
              <a:t>memiliki</a:t>
            </a:r>
            <a:r>
              <a:rPr lang="en-ID"/>
              <a:t> </a:t>
            </a:r>
            <a:r>
              <a:rPr lang="en-ID" b="1" err="1"/>
              <a:t>distribusi</a:t>
            </a:r>
            <a:r>
              <a:rPr lang="en-ID" b="1"/>
              <a:t> yang </a:t>
            </a:r>
            <a:r>
              <a:rPr lang="en-ID" b="1" err="1"/>
              <a:t>sama</a:t>
            </a:r>
            <a:endParaRPr lang="en-ID" b="1"/>
          </a:p>
          <a:p>
            <a:pPr marL="0" indent="0" algn="just">
              <a:buNone/>
            </a:pPr>
            <a:endParaRPr lang="en-ID"/>
          </a:p>
          <a:p>
            <a:pPr marL="0" indent="0" algn="just">
              <a:buNone/>
            </a:pPr>
            <a:r>
              <a:rPr lang="en-ID"/>
              <a:t>Train set size	: 70%</a:t>
            </a:r>
          </a:p>
          <a:p>
            <a:pPr marL="0" indent="0" algn="just">
              <a:buNone/>
            </a:pPr>
            <a:r>
              <a:rPr lang="en-ID"/>
              <a:t>Test set size		: 30%</a:t>
            </a: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93CB9A-D4EB-4102-9A2C-04EF64DD6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" t="25288" r="5197" b="25288"/>
          <a:stretch/>
        </p:blipFill>
        <p:spPr>
          <a:xfrm>
            <a:off x="5451791" y="4392892"/>
            <a:ext cx="5756680" cy="11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5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2DCF-60FF-42B9-96A9-1D77EB4E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Make the model</a:t>
            </a:r>
            <a:endParaRPr lang="en-ID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982B1-0D6F-4A78-83A0-259A931DF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err="1"/>
              <a:t>Membuat</a:t>
            </a:r>
            <a:r>
              <a:rPr lang="en-US"/>
              <a:t> model </a:t>
            </a:r>
            <a:r>
              <a:rPr lang="en-US" err="1"/>
              <a:t>regresi</a:t>
            </a:r>
            <a:r>
              <a:rPr lang="en-US"/>
              <a:t> yang </a:t>
            </a:r>
            <a:r>
              <a:rPr lang="en-US" err="1"/>
              <a:t>diiginkan</a:t>
            </a:r>
            <a:r>
              <a:rPr lang="en-US"/>
              <a:t>. Ada </a:t>
            </a:r>
            <a:r>
              <a:rPr lang="en-US" b="1"/>
              <a:t>3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jenis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metode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classification</a:t>
            </a:r>
            <a:r>
              <a:rPr lang="en-US"/>
              <a:t> yang </a:t>
            </a:r>
            <a:r>
              <a:rPr lang="en-US" err="1"/>
              <a:t>digunakan</a:t>
            </a:r>
            <a:r>
              <a:rPr lang="en-US"/>
              <a:t> :</a:t>
            </a:r>
          </a:p>
          <a:p>
            <a:pPr marL="0" indent="0" algn="just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Decision Tree</a:t>
            </a:r>
            <a:endParaRPr lang="en-US">
              <a:ea typeface="+mn-lt"/>
              <a:cs typeface="+mn-lt"/>
            </a:endParaRPr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K Nearest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Neighbour</a:t>
            </a:r>
            <a:endParaRPr lang="en-US">
              <a:ea typeface="+mn-lt"/>
              <a:cs typeface="+mn-lt"/>
            </a:endParaRPr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Vector Support Machine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6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0D51-A884-40E8-9B6F-D8D8F398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Train the model</a:t>
            </a:r>
            <a:endParaRPr lang="en-ID" b="1" u="sng"/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8F57DDDB-C5E5-4753-82C8-F200B80F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3" t="15389" r="4693" b="15389"/>
          <a:stretch/>
        </p:blipFill>
        <p:spPr>
          <a:xfrm>
            <a:off x="3123413" y="3799002"/>
            <a:ext cx="5945174" cy="220393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F7B87-55D6-494B-A819-B09081D9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7492"/>
            <a:ext cx="11058427" cy="2027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err="1"/>
              <a:t>Melatih</a:t>
            </a:r>
            <a:r>
              <a:rPr lang="en-US"/>
              <a:t> model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</a:t>
            </a:r>
            <a:r>
              <a:rPr lang="en-US" err="1"/>
              <a:t>bobot</a:t>
            </a:r>
            <a:r>
              <a:rPr lang="en-US"/>
              <a:t> parameter yang paling </a:t>
            </a:r>
            <a:r>
              <a:rPr lang="en-US" err="1"/>
              <a:t>tepat</a:t>
            </a:r>
            <a:endParaRPr lang="en-US"/>
          </a:p>
          <a:p>
            <a:pPr marL="0" indent="0" algn="just">
              <a:buNone/>
            </a:pPr>
            <a:r>
              <a:rPr lang="en-US" err="1"/>
              <a:t>untuk</a:t>
            </a:r>
            <a:r>
              <a:rPr lang="en-US"/>
              <a:t> train set. Model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𝜽 yang paling </a:t>
            </a:r>
            <a:r>
              <a:rPr lang="en-US" err="1"/>
              <a:t>tepat</a:t>
            </a:r>
            <a:r>
              <a:rPr lang="en-US"/>
              <a:t> </a:t>
            </a:r>
            <a:r>
              <a:rPr lang="en-US" err="1"/>
              <a:t>sehingga</a:t>
            </a:r>
            <a:r>
              <a:rPr lang="en-US"/>
              <a:t> </a:t>
            </a:r>
            <a:r>
              <a:rPr lang="en-US" err="1"/>
              <a:t>nilai</a:t>
            </a:r>
            <a:endParaRPr lang="en-US"/>
          </a:p>
          <a:p>
            <a:pPr marL="0" indent="0" algn="just">
              <a:buNone/>
            </a:pPr>
            <a:r>
              <a:rPr lang="en-US" err="1"/>
              <a:t>dari</a:t>
            </a:r>
            <a:r>
              <a:rPr lang="en-US"/>
              <a:t> cost function </a:t>
            </a:r>
            <a:r>
              <a:rPr lang="en-US" err="1"/>
              <a:t>bernilai</a:t>
            </a:r>
            <a:r>
              <a:rPr lang="en-US"/>
              <a:t> minimum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3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1190</Words>
  <Application>Microsoft Office PowerPoint</Application>
  <PresentationFormat>Widescreen</PresentationFormat>
  <Paragraphs>146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Arial,Sans-Serif</vt:lpstr>
      <vt:lpstr>charter</vt:lpstr>
      <vt:lpstr>Google Sans</vt:lpstr>
      <vt:lpstr>Abadi</vt:lpstr>
      <vt:lpstr>Arial</vt:lpstr>
      <vt:lpstr>Calibri</vt:lpstr>
      <vt:lpstr>Calibri Light</vt:lpstr>
      <vt:lpstr>Cambria Math</vt:lpstr>
      <vt:lpstr>Office Theme</vt:lpstr>
      <vt:lpstr>Clustering and Classification</vt:lpstr>
      <vt:lpstr>About the dataset </vt:lpstr>
      <vt:lpstr>Classification steps </vt:lpstr>
      <vt:lpstr>Import Library : Classification</vt:lpstr>
      <vt:lpstr>Data Input </vt:lpstr>
      <vt:lpstr>Data Preprocessing</vt:lpstr>
      <vt:lpstr>Data Splitting</vt:lpstr>
      <vt:lpstr>Make the model</vt:lpstr>
      <vt:lpstr>Train the model</vt:lpstr>
      <vt:lpstr>Test the model</vt:lpstr>
      <vt:lpstr>Output and Analysis</vt:lpstr>
      <vt:lpstr>Classification Implementation</vt:lpstr>
      <vt:lpstr>1. Decision Tree</vt:lpstr>
      <vt:lpstr>1. Decision Tree</vt:lpstr>
      <vt:lpstr>1. Decision Tree</vt:lpstr>
      <vt:lpstr>2. K Nearest Neighbour</vt:lpstr>
      <vt:lpstr>2. K Nearest Neighbour</vt:lpstr>
      <vt:lpstr>2. K Nearest Neighbour</vt:lpstr>
      <vt:lpstr>3. Support Vector Machine</vt:lpstr>
      <vt:lpstr>3. Support Vector Machine</vt:lpstr>
      <vt:lpstr>PowerPoint Presentation</vt:lpstr>
      <vt:lpstr>Clustering steps </vt:lpstr>
      <vt:lpstr>Import Library : Clustering</vt:lpstr>
      <vt:lpstr>Data Input : Clustering</vt:lpstr>
      <vt:lpstr>Data Input : Preprocessing</vt:lpstr>
      <vt:lpstr>Make the model</vt:lpstr>
      <vt:lpstr>Output and Analysis</vt:lpstr>
      <vt:lpstr>Clustering Implementation</vt:lpstr>
      <vt:lpstr>1.K-Means</vt:lpstr>
      <vt:lpstr>PowerPoint Presentation</vt:lpstr>
      <vt:lpstr>1.K-Means</vt:lpstr>
      <vt:lpstr>PowerPoint Presentation</vt:lpstr>
      <vt:lpstr>2.Single Link</vt:lpstr>
      <vt:lpstr>PowerPoint Presentation</vt:lpstr>
      <vt:lpstr>2.Single Link</vt:lpstr>
      <vt:lpstr>3.Complete Link</vt:lpstr>
      <vt:lpstr>PowerPoint Presentation</vt:lpstr>
      <vt:lpstr>3.Complete Link</vt:lpstr>
      <vt:lpstr>Analisis Hasil 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Hansel Matthew</dc:creator>
  <cp:lastModifiedBy>Hansel Matthew</cp:lastModifiedBy>
  <cp:revision>2</cp:revision>
  <dcterms:created xsi:type="dcterms:W3CDTF">2021-03-28T10:53:33Z</dcterms:created>
  <dcterms:modified xsi:type="dcterms:W3CDTF">2021-04-11T15:32:15Z</dcterms:modified>
</cp:coreProperties>
</file>